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125"/>
  </p:notesMasterIdLst>
  <p:handoutMasterIdLst>
    <p:handoutMasterId r:id="rId126"/>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8" r:id="rId56"/>
    <p:sldId id="465" r:id="rId57"/>
    <p:sldId id="467" r:id="rId58"/>
    <p:sldId id="466" r:id="rId59"/>
    <p:sldId id="463" r:id="rId60"/>
    <p:sldId id="464" r:id="rId61"/>
    <p:sldId id="430" r:id="rId62"/>
    <p:sldId id="462" r:id="rId63"/>
    <p:sldId id="426" r:id="rId64"/>
    <p:sldId id="425" r:id="rId65"/>
    <p:sldId id="459" r:id="rId66"/>
    <p:sldId id="460" r:id="rId67"/>
    <p:sldId id="457" r:id="rId68"/>
    <p:sldId id="458" r:id="rId69"/>
    <p:sldId id="428" r:id="rId70"/>
    <p:sldId id="427" r:id="rId71"/>
    <p:sldId id="456" r:id="rId72"/>
    <p:sldId id="431" r:id="rId73"/>
    <p:sldId id="436" r:id="rId74"/>
    <p:sldId id="437" r:id="rId75"/>
    <p:sldId id="438" r:id="rId76"/>
    <p:sldId id="443" r:id="rId77"/>
    <p:sldId id="439" r:id="rId78"/>
    <p:sldId id="440" r:id="rId79"/>
    <p:sldId id="441" r:id="rId80"/>
    <p:sldId id="442" r:id="rId81"/>
    <p:sldId id="444" r:id="rId82"/>
    <p:sldId id="445" r:id="rId83"/>
    <p:sldId id="446" r:id="rId84"/>
    <p:sldId id="453" r:id="rId85"/>
    <p:sldId id="447" r:id="rId86"/>
    <p:sldId id="452" r:id="rId87"/>
    <p:sldId id="454" r:id="rId88"/>
    <p:sldId id="455" r:id="rId89"/>
    <p:sldId id="422" r:id="rId90"/>
    <p:sldId id="449" r:id="rId91"/>
    <p:sldId id="469" r:id="rId92"/>
    <p:sldId id="471" r:id="rId93"/>
    <p:sldId id="475" r:id="rId94"/>
    <p:sldId id="476" r:id="rId95"/>
    <p:sldId id="481" r:id="rId96"/>
    <p:sldId id="483" r:id="rId97"/>
    <p:sldId id="470" r:id="rId98"/>
    <p:sldId id="477" r:id="rId99"/>
    <p:sldId id="478" r:id="rId100"/>
    <p:sldId id="479" r:id="rId101"/>
    <p:sldId id="499" r:id="rId102"/>
    <p:sldId id="506" r:id="rId103"/>
    <p:sldId id="505" r:id="rId104"/>
    <p:sldId id="503" r:id="rId105"/>
    <p:sldId id="500" r:id="rId106"/>
    <p:sldId id="501" r:id="rId107"/>
    <p:sldId id="507" r:id="rId108"/>
    <p:sldId id="472" r:id="rId109"/>
    <p:sldId id="484" r:id="rId110"/>
    <p:sldId id="485" r:id="rId111"/>
    <p:sldId id="473" r:id="rId112"/>
    <p:sldId id="474" r:id="rId113"/>
    <p:sldId id="486" r:id="rId114"/>
    <p:sldId id="487" r:id="rId115"/>
    <p:sldId id="488" r:id="rId116"/>
    <p:sldId id="490" r:id="rId117"/>
    <p:sldId id="491" r:id="rId118"/>
    <p:sldId id="492" r:id="rId119"/>
    <p:sldId id="498" r:id="rId120"/>
    <p:sldId id="494" r:id="rId121"/>
    <p:sldId id="495" r:id="rId122"/>
    <p:sldId id="496" r:id="rId123"/>
    <p:sldId id="497" r:id="rId124"/>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1567"/>
  </p:normalViewPr>
  <p:slideViewPr>
    <p:cSldViewPr>
      <p:cViewPr varScale="1">
        <p:scale>
          <a:sx n="164" d="100"/>
          <a:sy n="164" d="100"/>
        </p:scale>
        <p:origin x="176" y="400"/>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12-10-2025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12-10-2025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fld id="{C8D53A37-DE0F-9A4A-823F-E4C75B339D8C}" type="datetime1">
              <a:rPr lang="en-US" noProof="1" smtClean="0"/>
              <a:t>10/12/25</a:t>
            </a:fld>
            <a:endParaRPr lang="nl-NL" noProof="1"/>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D6E2352-FF84-4843-957E-6A6872318E3C}"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7DC8BA5-54DC-424D-8450-19DE9F4E9075}"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a:t>Python training</a:t>
            </a:r>
            <a:endParaRPr lang="nl-NL" dirty="0"/>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fld id="{A4012862-DB27-F84E-B195-DD521AD7B402}" type="datetime1">
              <a:rPr lang="en-US" noProof="1" smtClean="0"/>
              <a:t>10/12/25</a:t>
            </a:fld>
            <a:endParaRPr lang="nl-NL" noProof="1"/>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fld id="{F83A50FB-14F5-CA45-A304-701245798FCE}"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F3B6FC68-04CD-B040-B7A1-0DF75230474C}"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CF89A338-0DBA-E748-BE4F-1CC571D0CF27}"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fld id="{13EFF504-C2CB-EA46-A326-997561A68787}" type="datetime1">
              <a:rPr lang="en-US" smtClean="0"/>
              <a:t>10/12/25</a:t>
            </a:fld>
            <a:endParaRPr lang="nl-NL" dirty="0"/>
          </a:p>
        </p:txBody>
      </p:sp>
      <p:sp>
        <p:nvSpPr>
          <p:cNvPr id="3" name="Tijdelijke aanduiding voor voettekst 2"/>
          <p:cNvSpPr>
            <a:spLocks noGrp="1" noSelect="1"/>
          </p:cNvSpPr>
          <p:nvPr>
            <p:ph type="ftr" sz="quarter" idx="16"/>
          </p:nvPr>
        </p:nvSpPr>
        <p:spPr bwMode="gray"/>
        <p:txBody>
          <a:bodyPr/>
          <a:lstStyle/>
          <a:p>
            <a:r>
              <a:rPr lang="nl-NL"/>
              <a:t>Python training</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37E21AFB-D648-C046-A217-600478C77E5D}"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C0143D22-FB7F-6D47-A409-2ABD938254FD}" type="datetime1">
              <a:rPr lang="en-US" smtClean="0"/>
              <a:t>10/12/25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Python training</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google.com/search?q=co%C3%B6rdinaatreferentiesysteem+%28CRS%29&amp;client=firefox-b-d&amp;sca_esv=1d45c0bb98a20fb4&amp;sxsrf=AE3TifPfohBAUeC7BIU4NIf3C_GbEenpGw%3A1760298511059&amp;ei=DwbsaLiwA-jt7_UPhq-76Qg&amp;ved=2ahUKEwie4aD_tp-QAxUgiP0HHakcI3wQgK4QegQIARAB&amp;uact=5&amp;oq=wat+is+een+crs+coordinate+reference&amp;gs_lp=Egxnd3Mtd2l6LXNlcnAiI3dhdCBpcyBlZW4gY3JzIGNvb3JkaW5hdGUgcmVmZXJlbmNlMgUQIRigATIFECEYnwVI_xlQoghYvhhwAXgBkAEAmAFdoAGlC6oBAjIxuAEDyAEA-AEBmAIWoALeC8ICChAAGLADGNYEGEfCAgUQABiABMICBhAAGBYYHsICBBAhGBXCAggQABgIGA0YHsICCBAAGIAEGKIEwgIIEAAYogQYiQXCAgcQIRigARgKmAMAiAYBkAYIkgcCMjKgB65msgcCMjG4B9oLwgcGMC4yMC4yyAce&amp;sclient=gws-wiz-serp&amp;mstk=AUtExfBhEDnfu6q5jr2uF5kw4kXc20Y_jQChI6c7pDIzCRnzvwNQIsPdhjU4GMinatMY4DwyxRsmf0f5112Yusmsr3jnqcY3kxwb4r9hAFsPJLo-Fz-EdNFKyh_gyNFLuAtRkw9YeYkZETDhXhkfL-GpPA2Tcs0kgd4rv9lmGOPoKO0ju7PdNTV8R0UBsbSfccng7fMnKMzyerbuqQfoboeNqDei-pD53bfWgCsgP_FLcXGkt0jPu83E0Z7vu5dtLIvjcoCZ3qTFqWXsp-uhrhqAPyCO&amp;csui=3"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325488CA-87DF-3D44-8913-E1D97990C086}" type="datetime1">
              <a:rPr lang="en-US" smtClean="0"/>
              <a:t>10/12/25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85E6B0E9-2C69-1F48-AC9C-2A100B25C4D9}" type="datetime1">
              <a:rPr lang="en-US" smtClean="0"/>
              <a:t>10/12/25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D270-17B3-1D10-73AE-A9ACE671C86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758EF2B-F5ED-75B9-CDA4-8159F8D77A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FE48D63-D86C-3F00-657D-F5C6C3D949A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1ABC031-EF36-7F34-4E9C-11ABB9E55480}"/>
              </a:ext>
            </a:extLst>
          </p:cNvPr>
          <p:cNvSpPr>
            <a:spLocks noGrp="1"/>
          </p:cNvSpPr>
          <p:nvPr>
            <p:ph type="sldNum" sz="quarter" idx="12"/>
          </p:nvPr>
        </p:nvSpPr>
        <p:spPr/>
        <p:txBody>
          <a:bodyPr/>
          <a:lstStyle/>
          <a:p>
            <a:pPr algn="l"/>
            <a:r>
              <a:rPr lang="nl-NL"/>
              <a:t>| </a:t>
            </a:r>
            <a:fld id="{6C885DEC-5AE5-4403-A92E-278225061E43}" type="slidenum">
              <a:rPr lang="nl-NL" smtClean="0"/>
              <a:pPr algn="l"/>
              <a:t>100</a:t>
            </a:fld>
            <a:endParaRPr lang="nl-NL" dirty="0"/>
          </a:p>
        </p:txBody>
      </p:sp>
      <p:sp>
        <p:nvSpPr>
          <p:cNvPr id="8" name="Title 1">
            <a:extLst>
              <a:ext uri="{FF2B5EF4-FFF2-40B4-BE49-F238E27FC236}">
                <a16:creationId xmlns:a16="http://schemas.microsoft.com/office/drawing/2014/main" id="{4CE029AA-0D37-19A5-1E00-1BDE6B1E6976}"/>
              </a:ext>
            </a:extLst>
          </p:cNvPr>
          <p:cNvSpPr>
            <a:spLocks noGrp="1"/>
          </p:cNvSpPr>
          <p:nvPr>
            <p:ph type="title"/>
          </p:nvPr>
        </p:nvSpPr>
        <p:spPr>
          <a:xfrm>
            <a:off x="827584" y="711164"/>
            <a:ext cx="8100000" cy="972000"/>
          </a:xfrm>
        </p:spPr>
        <p:txBody>
          <a:bodyPr/>
          <a:lstStyle/>
          <a:p>
            <a:r>
              <a:rPr lang="en-NL" dirty="0"/>
              <a:t>Wanneer geen pandas “methodenketen”?</a:t>
            </a:r>
          </a:p>
        </p:txBody>
      </p:sp>
      <p:graphicFrame>
        <p:nvGraphicFramePr>
          <p:cNvPr id="2" name="Table 1">
            <a:extLst>
              <a:ext uri="{FF2B5EF4-FFF2-40B4-BE49-F238E27FC236}">
                <a16:creationId xmlns:a16="http://schemas.microsoft.com/office/drawing/2014/main" id="{C9C5AF99-BB46-E3E3-6E42-FDDBE8A3B734}"/>
              </a:ext>
            </a:extLst>
          </p:cNvPr>
          <p:cNvGraphicFramePr>
            <a:graphicFrameLocks noGrp="1"/>
          </p:cNvGraphicFramePr>
          <p:nvPr>
            <p:extLst>
              <p:ext uri="{D42A27DB-BD31-4B8C-83A1-F6EECF244321}">
                <p14:modId xmlns:p14="http://schemas.microsoft.com/office/powerpoint/2010/main" val="2592453998"/>
              </p:ext>
            </p:extLst>
          </p:nvPr>
        </p:nvGraphicFramePr>
        <p:xfrm>
          <a:off x="940824" y="1491630"/>
          <a:ext cx="6511496" cy="3245343"/>
        </p:xfrm>
        <a:graphic>
          <a:graphicData uri="http://schemas.openxmlformats.org/drawingml/2006/table">
            <a:tbl>
              <a:tblPr/>
              <a:tblGrid>
                <a:gridCol w="3255748">
                  <a:extLst>
                    <a:ext uri="{9D8B030D-6E8A-4147-A177-3AD203B41FA5}">
                      <a16:colId xmlns:a16="http://schemas.microsoft.com/office/drawing/2014/main" val="2414361518"/>
                    </a:ext>
                  </a:extLst>
                </a:gridCol>
                <a:gridCol w="3255748">
                  <a:extLst>
                    <a:ext uri="{9D8B030D-6E8A-4147-A177-3AD203B41FA5}">
                      <a16:colId xmlns:a16="http://schemas.microsoft.com/office/drawing/2014/main" val="1347031417"/>
                    </a:ext>
                  </a:extLst>
                </a:gridCol>
              </a:tblGrid>
              <a:tr h="179281">
                <a:tc>
                  <a:txBody>
                    <a:bodyPr/>
                    <a:lstStyle/>
                    <a:p>
                      <a:r>
                        <a:rPr lang="en-GB" sz="1400" b="1" dirty="0" err="1"/>
                        <a:t>Situatie</a:t>
                      </a:r>
                      <a:endParaRPr lang="en-GB" sz="1400" b="1" dirty="0"/>
                    </a:p>
                  </a:txBody>
                  <a:tcPr marL="40995" marR="40995" marT="20497" marB="20497" anchor="ctr">
                    <a:lnL>
                      <a:noFill/>
                    </a:lnL>
                    <a:lnR>
                      <a:noFill/>
                    </a:lnR>
                    <a:lnT>
                      <a:noFill/>
                    </a:lnT>
                    <a:lnB>
                      <a:noFill/>
                    </a:lnB>
                    <a:noFill/>
                  </a:tcPr>
                </a:tc>
                <a:tc>
                  <a:txBody>
                    <a:bodyPr/>
                    <a:lstStyle/>
                    <a:p>
                      <a:r>
                        <a:rPr lang="en-GB" sz="1400" b="1" dirty="0" err="1"/>
                        <a:t>Reden</a:t>
                      </a:r>
                      <a:endParaRPr lang="en-GB" sz="1400" b="1" dirty="0"/>
                    </a:p>
                  </a:txBody>
                  <a:tcPr marL="40995" marR="40995" marT="20497" marB="20497" anchor="ctr">
                    <a:lnL>
                      <a:noFill/>
                    </a:lnL>
                    <a:lnR>
                      <a:noFill/>
                    </a:lnR>
                    <a:lnT>
                      <a:noFill/>
                    </a:lnT>
                    <a:lnB>
                      <a:noFill/>
                    </a:lnB>
                    <a:noFill/>
                  </a:tcPr>
                </a:tc>
                <a:extLst>
                  <a:ext uri="{0D108BD9-81ED-4DB2-BD59-A6C34878D82A}">
                    <a16:rowId xmlns:a16="http://schemas.microsoft.com/office/drawing/2014/main" val="2085728588"/>
                  </a:ext>
                </a:extLst>
              </a:tr>
              <a:tr h="630440">
                <a:tc>
                  <a:txBody>
                    <a:bodyPr/>
                    <a:lstStyle/>
                    <a:p>
                      <a:r>
                        <a:rPr lang="en-GB" sz="1400"/>
                        <a:t>Je wilt tussentijds iets inspecteren</a:t>
                      </a:r>
                    </a:p>
                  </a:txBody>
                  <a:tcPr marL="40995" marR="40995" marT="20497" marB="20497" anchor="ctr">
                    <a:lnL>
                      <a:noFill/>
                    </a:lnL>
                    <a:lnR>
                      <a:noFill/>
                    </a:lnR>
                    <a:lnT>
                      <a:noFill/>
                    </a:lnT>
                    <a:lnB>
                      <a:noFill/>
                    </a:lnB>
                    <a:noFill/>
                  </a:tcPr>
                </a:tc>
                <a:tc>
                  <a:txBody>
                    <a:bodyPr/>
                    <a:lstStyle/>
                    <a:p>
                      <a:r>
                        <a:rPr lang="en-GB" sz="1400"/>
                        <a:t>Als je na elke stap de tussenresultaten wilt bekijken of controleren, is het handiger om losse variabelen te gebruiken.</a:t>
                      </a:r>
                    </a:p>
                  </a:txBody>
                  <a:tcPr marL="40995" marR="40995" marT="20497" marB="20497" anchor="ctr">
                    <a:lnL>
                      <a:noFill/>
                    </a:lnL>
                    <a:lnR>
                      <a:noFill/>
                    </a:lnR>
                    <a:lnT>
                      <a:noFill/>
                    </a:lnT>
                    <a:lnB>
                      <a:noFill/>
                    </a:lnB>
                    <a:noFill/>
                  </a:tcPr>
                </a:tc>
                <a:extLst>
                  <a:ext uri="{0D108BD9-81ED-4DB2-BD59-A6C34878D82A}">
                    <a16:rowId xmlns:a16="http://schemas.microsoft.com/office/drawing/2014/main" val="479434227"/>
                  </a:ext>
                </a:extLst>
              </a:tr>
              <a:tr h="480053">
                <a:tc>
                  <a:txBody>
                    <a:bodyPr/>
                    <a:lstStyle/>
                    <a:p>
                      <a:r>
                        <a:rPr lang="en-GB" sz="1400"/>
                        <a:t>De code wordt te lang of onoverzichtelijk</a:t>
                      </a:r>
                    </a:p>
                  </a:txBody>
                  <a:tcPr marL="40995" marR="40995" marT="20497" marB="20497" anchor="ctr">
                    <a:lnL>
                      <a:noFill/>
                    </a:lnL>
                    <a:lnR>
                      <a:noFill/>
                    </a:lnR>
                    <a:lnT>
                      <a:noFill/>
                    </a:lnT>
                    <a:lnB>
                      <a:noFill/>
                    </a:lnB>
                    <a:noFill/>
                  </a:tcPr>
                </a:tc>
                <a:tc>
                  <a:txBody>
                    <a:bodyPr/>
                    <a:lstStyle/>
                    <a:p>
                      <a:r>
                        <a:rPr lang="en-GB" sz="1400"/>
                        <a:t>Bij meer dan 5 à 6 stappen is het vaak duidelijker om de keten op te splitsen.</a:t>
                      </a:r>
                    </a:p>
                  </a:txBody>
                  <a:tcPr marL="40995" marR="40995" marT="20497" marB="20497" anchor="ctr">
                    <a:lnL>
                      <a:noFill/>
                    </a:lnL>
                    <a:lnR>
                      <a:noFill/>
                    </a:lnR>
                    <a:lnT>
                      <a:noFill/>
                    </a:lnT>
                    <a:lnB>
                      <a:noFill/>
                    </a:lnB>
                    <a:noFill/>
                  </a:tcPr>
                </a:tc>
                <a:extLst>
                  <a:ext uri="{0D108BD9-81ED-4DB2-BD59-A6C34878D82A}">
                    <a16:rowId xmlns:a16="http://schemas.microsoft.com/office/drawing/2014/main" val="2085669644"/>
                  </a:ext>
                </a:extLst>
              </a:tr>
              <a:tr h="630440">
                <a:tc>
                  <a:txBody>
                    <a:bodyPr/>
                    <a:lstStyle/>
                    <a:p>
                      <a:r>
                        <a:rPr lang="en-GB" sz="1400" dirty="0"/>
                        <a:t>De </a:t>
                      </a:r>
                      <a:r>
                        <a:rPr lang="en-GB" sz="1400" dirty="0" err="1"/>
                        <a:t>logica</a:t>
                      </a:r>
                      <a:r>
                        <a:rPr lang="en-GB" sz="1400" dirty="0"/>
                        <a:t> is complex</a:t>
                      </a:r>
                    </a:p>
                  </a:txBody>
                  <a:tcPr marL="40995" marR="40995" marT="20497" marB="20497" anchor="ctr">
                    <a:lnL>
                      <a:noFill/>
                    </a:lnL>
                    <a:lnR>
                      <a:noFill/>
                    </a:lnR>
                    <a:lnT>
                      <a:noFill/>
                    </a:lnT>
                    <a:lnB>
                      <a:noFill/>
                    </a:lnB>
                    <a:noFill/>
                  </a:tcPr>
                </a:tc>
                <a:tc>
                  <a:txBody>
                    <a:bodyPr/>
                    <a:lstStyle/>
                    <a:p>
                      <a:r>
                        <a:rPr lang="en-GB" sz="1400" dirty="0"/>
                        <a:t>Als </a:t>
                      </a:r>
                      <a:r>
                        <a:rPr lang="en-GB" sz="1400" dirty="0" err="1"/>
                        <a:t>een</a:t>
                      </a:r>
                      <a:r>
                        <a:rPr lang="en-GB" sz="1400" dirty="0"/>
                        <a:t> </a:t>
                      </a:r>
                      <a:r>
                        <a:rPr lang="en-GB" sz="1400" dirty="0" err="1"/>
                        <a:t>berekening</a:t>
                      </a:r>
                      <a:r>
                        <a:rPr lang="en-GB" sz="1400" dirty="0"/>
                        <a:t> </a:t>
                      </a:r>
                      <a:r>
                        <a:rPr lang="en-GB" sz="1400" dirty="0" err="1"/>
                        <a:t>uit</a:t>
                      </a:r>
                      <a:r>
                        <a:rPr lang="en-GB" sz="1400" dirty="0"/>
                        <a:t> </a:t>
                      </a:r>
                      <a:r>
                        <a:rPr lang="en-GB" sz="1400" dirty="0" err="1"/>
                        <a:t>meerdere</a:t>
                      </a:r>
                      <a:r>
                        <a:rPr lang="en-GB" sz="1400" dirty="0"/>
                        <a:t> regels of </a:t>
                      </a:r>
                      <a:r>
                        <a:rPr lang="en-GB" sz="1400" dirty="0" err="1"/>
                        <a:t>ingewikkelde</a:t>
                      </a:r>
                      <a:r>
                        <a:rPr lang="en-GB" sz="1400" dirty="0"/>
                        <a:t> </a:t>
                      </a:r>
                      <a:r>
                        <a:rPr lang="en-GB" sz="1400" dirty="0" err="1"/>
                        <a:t>functies</a:t>
                      </a:r>
                      <a:r>
                        <a:rPr lang="en-GB" sz="1400" dirty="0"/>
                        <a:t> </a:t>
                      </a:r>
                      <a:r>
                        <a:rPr lang="en-GB" sz="1400" dirty="0" err="1"/>
                        <a:t>bestaat</a:t>
                      </a:r>
                      <a:r>
                        <a:rPr lang="en-GB" sz="1400" dirty="0"/>
                        <a:t>, </a:t>
                      </a:r>
                      <a:r>
                        <a:rPr lang="en-GB" sz="1400" dirty="0" err="1"/>
                        <a:t>wordt</a:t>
                      </a:r>
                      <a:r>
                        <a:rPr lang="en-GB" sz="1400" dirty="0"/>
                        <a:t> de </a:t>
                      </a:r>
                      <a:r>
                        <a:rPr lang="en-GB" sz="1400" dirty="0" err="1"/>
                        <a:t>keten</a:t>
                      </a:r>
                      <a:r>
                        <a:rPr lang="en-GB" sz="1400" dirty="0"/>
                        <a:t> </a:t>
                      </a:r>
                      <a:r>
                        <a:rPr lang="en-GB" sz="1400" dirty="0" err="1"/>
                        <a:t>moeilijk</a:t>
                      </a:r>
                      <a:r>
                        <a:rPr lang="en-GB" sz="1400" dirty="0"/>
                        <a:t> </a:t>
                      </a:r>
                      <a:r>
                        <a:rPr lang="en-GB" sz="1400" dirty="0" err="1"/>
                        <a:t>leesbaar</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663620374"/>
                  </a:ext>
                </a:extLst>
              </a:tr>
              <a:tr h="329667">
                <a:tc>
                  <a:txBody>
                    <a:bodyPr/>
                    <a:lstStyle/>
                    <a:p>
                      <a:r>
                        <a:rPr lang="en-GB" sz="1400"/>
                        <a:t>Je moet foutzoeken (debuggen)</a:t>
                      </a:r>
                    </a:p>
                  </a:txBody>
                  <a:tcPr marL="40995" marR="40995" marT="20497" marB="20497" anchor="ctr">
                    <a:lnL>
                      <a:noFill/>
                    </a:lnL>
                    <a:lnR>
                      <a:noFill/>
                    </a:lnR>
                    <a:lnT>
                      <a:noFill/>
                    </a:lnT>
                    <a:lnB>
                      <a:noFill/>
                    </a:lnB>
                    <a:noFill/>
                  </a:tcPr>
                </a:tc>
                <a:tc>
                  <a:txBody>
                    <a:bodyPr/>
                    <a:lstStyle/>
                    <a:p>
                      <a:r>
                        <a:rPr lang="en-GB" sz="1400"/>
                        <a:t>Met losse stappen kun je makkelijker zien waar iets misgaat.</a:t>
                      </a:r>
                    </a:p>
                  </a:txBody>
                  <a:tcPr marL="40995" marR="40995" marT="20497" marB="20497" anchor="ctr">
                    <a:lnL>
                      <a:noFill/>
                    </a:lnL>
                    <a:lnR>
                      <a:noFill/>
                    </a:lnR>
                    <a:lnT>
                      <a:noFill/>
                    </a:lnT>
                    <a:lnB>
                      <a:noFill/>
                    </a:lnB>
                    <a:noFill/>
                  </a:tcPr>
                </a:tc>
                <a:extLst>
                  <a:ext uri="{0D108BD9-81ED-4DB2-BD59-A6C34878D82A}">
                    <a16:rowId xmlns:a16="http://schemas.microsoft.com/office/drawing/2014/main" val="56761605"/>
                  </a:ext>
                </a:extLst>
              </a:tr>
              <a:tr h="630440">
                <a:tc>
                  <a:txBody>
                    <a:bodyPr/>
                    <a:lstStyle/>
                    <a:p>
                      <a:r>
                        <a:rPr lang="en-GB" sz="1400"/>
                        <a:t>Je gebruikt functies die niet goed te combineren zijn</a:t>
                      </a:r>
                    </a:p>
                  </a:txBody>
                  <a:tcPr marL="40995" marR="40995" marT="20497" marB="20497" anchor="ctr">
                    <a:lnL>
                      <a:noFill/>
                    </a:lnL>
                    <a:lnR>
                      <a:noFill/>
                    </a:lnR>
                    <a:lnT>
                      <a:noFill/>
                    </a:lnT>
                    <a:lnB>
                      <a:noFill/>
                    </a:lnB>
                    <a:noFill/>
                  </a:tcPr>
                </a:tc>
                <a:tc>
                  <a:txBody>
                    <a:bodyPr/>
                    <a:lstStyle/>
                    <a:p>
                      <a:r>
                        <a:rPr lang="en-GB" sz="1400" dirty="0" err="1"/>
                        <a:t>Sommige</a:t>
                      </a:r>
                      <a:r>
                        <a:rPr lang="en-GB" sz="1400" dirty="0"/>
                        <a:t> </a:t>
                      </a:r>
                      <a:r>
                        <a:rPr lang="en-GB" sz="1400" dirty="0" err="1"/>
                        <a:t>methodes</a:t>
                      </a:r>
                      <a:r>
                        <a:rPr lang="en-GB" sz="1400" dirty="0"/>
                        <a:t> </a:t>
                      </a:r>
                      <a:r>
                        <a:rPr lang="en-GB" sz="1400" dirty="0" err="1"/>
                        <a:t>geven</a:t>
                      </a:r>
                      <a:r>
                        <a:rPr lang="en-GB" sz="1400" dirty="0"/>
                        <a:t> </a:t>
                      </a:r>
                      <a:r>
                        <a:rPr lang="en-GB" sz="1400" dirty="0" err="1"/>
                        <a:t>iets</a:t>
                      </a:r>
                      <a:r>
                        <a:rPr lang="en-GB" sz="1400" dirty="0"/>
                        <a:t> </a:t>
                      </a:r>
                      <a:r>
                        <a:rPr lang="en-GB" sz="1400" dirty="0" err="1"/>
                        <a:t>anders</a:t>
                      </a:r>
                      <a:r>
                        <a:rPr lang="en-GB" sz="1400" dirty="0"/>
                        <a:t> </a:t>
                      </a:r>
                      <a:r>
                        <a:rPr lang="en-GB" sz="1400" dirty="0" err="1"/>
                        <a:t>terug</a:t>
                      </a:r>
                      <a:r>
                        <a:rPr lang="en-GB" sz="1400" dirty="0"/>
                        <a:t> dan </a:t>
                      </a:r>
                      <a:r>
                        <a:rPr lang="en-GB" sz="1400" dirty="0" err="1"/>
                        <a:t>een</a:t>
                      </a:r>
                      <a:r>
                        <a:rPr lang="en-GB" sz="1400" dirty="0"/>
                        <a:t> </a:t>
                      </a:r>
                      <a:r>
                        <a:rPr lang="en-GB" sz="1400" dirty="0" err="1"/>
                        <a:t>DataFrame</a:t>
                      </a:r>
                      <a:r>
                        <a:rPr lang="en-GB" sz="1400" dirty="0"/>
                        <a:t>, </a:t>
                      </a:r>
                      <a:r>
                        <a:rPr lang="en-GB" sz="1400" dirty="0" err="1"/>
                        <a:t>waardoor</a:t>
                      </a:r>
                      <a:r>
                        <a:rPr lang="en-GB" sz="1400" dirty="0"/>
                        <a:t> de </a:t>
                      </a:r>
                      <a:r>
                        <a:rPr lang="en-GB" sz="1400" dirty="0" err="1"/>
                        <a:t>keten</a:t>
                      </a:r>
                      <a:r>
                        <a:rPr lang="en-GB" sz="1400" dirty="0"/>
                        <a:t> </a:t>
                      </a:r>
                      <a:r>
                        <a:rPr lang="en-GB" sz="1400" dirty="0" err="1"/>
                        <a:t>onderbroken</a:t>
                      </a:r>
                      <a:r>
                        <a:rPr lang="en-GB" sz="1400" dirty="0"/>
                        <a:t> </a:t>
                      </a:r>
                      <a:r>
                        <a:rPr lang="en-GB" sz="1400" dirty="0" err="1"/>
                        <a:t>wordt</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3107514791"/>
                  </a:ext>
                </a:extLst>
              </a:tr>
            </a:tbl>
          </a:graphicData>
        </a:graphic>
      </p:graphicFrame>
    </p:spTree>
    <p:extLst>
      <p:ext uri="{BB962C8B-B14F-4D97-AF65-F5344CB8AC3E}">
        <p14:creationId xmlns:p14="http://schemas.microsoft.com/office/powerpoint/2010/main" val="2220686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45BE-21AF-23C8-9E13-2E5AF58FAAF6}"/>
              </a:ext>
            </a:extLst>
          </p:cNvPr>
          <p:cNvSpPr>
            <a:spLocks noGrp="1"/>
          </p:cNvSpPr>
          <p:nvPr>
            <p:ph type="title"/>
          </p:nvPr>
        </p:nvSpPr>
        <p:spPr>
          <a:xfrm>
            <a:off x="721508" y="627534"/>
            <a:ext cx="8100000" cy="972000"/>
          </a:xfrm>
        </p:spPr>
        <p:txBody>
          <a:bodyPr/>
          <a:lstStyle/>
          <a:p>
            <a:r>
              <a:rPr lang="en-NL" dirty="0"/>
              <a:t>Data samenvoegen</a:t>
            </a:r>
          </a:p>
        </p:txBody>
      </p:sp>
      <p:sp>
        <p:nvSpPr>
          <p:cNvPr id="4" name="Date Placeholder 3">
            <a:extLst>
              <a:ext uri="{FF2B5EF4-FFF2-40B4-BE49-F238E27FC236}">
                <a16:creationId xmlns:a16="http://schemas.microsoft.com/office/drawing/2014/main" id="{C5D87435-839F-55C2-F6AC-94CFBFC08B8B}"/>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96DAF362-FF52-6FB9-F201-D919597FD3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A1C2546-7B58-16F0-2FFD-1F4EA81E0A7A}"/>
              </a:ext>
            </a:extLst>
          </p:cNvPr>
          <p:cNvSpPr>
            <a:spLocks noGrp="1"/>
          </p:cNvSpPr>
          <p:nvPr>
            <p:ph type="sldNum" sz="quarter" idx="12"/>
          </p:nvPr>
        </p:nvSpPr>
        <p:spPr/>
        <p:txBody>
          <a:bodyPr/>
          <a:lstStyle/>
          <a:p>
            <a:pPr algn="l"/>
            <a:r>
              <a:rPr lang="nl-NL"/>
              <a:t>| </a:t>
            </a:r>
            <a:fld id="{6C885DEC-5AE5-4403-A92E-278225061E43}" type="slidenum">
              <a:rPr lang="nl-NL" smtClean="0"/>
              <a:pPr algn="l"/>
              <a:t>101</a:t>
            </a:fld>
            <a:endParaRPr lang="nl-NL" dirty="0"/>
          </a:p>
        </p:txBody>
      </p:sp>
      <p:pic>
        <p:nvPicPr>
          <p:cNvPr id="7" name="Picture 6">
            <a:extLst>
              <a:ext uri="{FF2B5EF4-FFF2-40B4-BE49-F238E27FC236}">
                <a16:creationId xmlns:a16="http://schemas.microsoft.com/office/drawing/2014/main" id="{A6A5A12F-99B1-8BD5-F380-05B3FD4A661C}"/>
              </a:ext>
            </a:extLst>
          </p:cNvPr>
          <p:cNvPicPr>
            <a:picLocks noChangeAspect="1"/>
          </p:cNvPicPr>
          <p:nvPr/>
        </p:nvPicPr>
        <p:blipFill>
          <a:blip r:embed="rId2"/>
          <a:stretch>
            <a:fillRect/>
          </a:stretch>
        </p:blipFill>
        <p:spPr>
          <a:xfrm>
            <a:off x="685800" y="1194435"/>
            <a:ext cx="7772400" cy="2754630"/>
          </a:xfrm>
          <a:prstGeom prst="rect">
            <a:avLst/>
          </a:prstGeom>
        </p:spPr>
      </p:pic>
    </p:spTree>
    <p:extLst>
      <p:ext uri="{BB962C8B-B14F-4D97-AF65-F5344CB8AC3E}">
        <p14:creationId xmlns:p14="http://schemas.microsoft.com/office/powerpoint/2010/main" val="215424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82DEAF3-26FC-BAC7-327E-70BD6C1C4774}"/>
              </a:ext>
            </a:extLst>
          </p:cNvPr>
          <p:cNvGraphicFramePr>
            <a:graphicFrameLocks noGrp="1"/>
          </p:cNvGraphicFramePr>
          <p:nvPr>
            <p:ph idx="1"/>
            <p:extLst>
              <p:ext uri="{D42A27DB-BD31-4B8C-83A1-F6EECF244321}">
                <p14:modId xmlns:p14="http://schemas.microsoft.com/office/powerpoint/2010/main" val="1879544335"/>
              </p:ext>
            </p:extLst>
          </p:nvPr>
        </p:nvGraphicFramePr>
        <p:xfrm>
          <a:off x="902566" y="1203598"/>
          <a:ext cx="7053810" cy="3383270"/>
        </p:xfrm>
        <a:graphic>
          <a:graphicData uri="http://schemas.openxmlformats.org/drawingml/2006/table">
            <a:tbl>
              <a:tblPr/>
              <a:tblGrid>
                <a:gridCol w="1410762">
                  <a:extLst>
                    <a:ext uri="{9D8B030D-6E8A-4147-A177-3AD203B41FA5}">
                      <a16:colId xmlns:a16="http://schemas.microsoft.com/office/drawing/2014/main" val="1478131145"/>
                    </a:ext>
                  </a:extLst>
                </a:gridCol>
                <a:gridCol w="1410762">
                  <a:extLst>
                    <a:ext uri="{9D8B030D-6E8A-4147-A177-3AD203B41FA5}">
                      <a16:colId xmlns:a16="http://schemas.microsoft.com/office/drawing/2014/main" val="1063372580"/>
                    </a:ext>
                  </a:extLst>
                </a:gridCol>
                <a:gridCol w="1410762">
                  <a:extLst>
                    <a:ext uri="{9D8B030D-6E8A-4147-A177-3AD203B41FA5}">
                      <a16:colId xmlns:a16="http://schemas.microsoft.com/office/drawing/2014/main" val="2467005694"/>
                    </a:ext>
                  </a:extLst>
                </a:gridCol>
                <a:gridCol w="1410762">
                  <a:extLst>
                    <a:ext uri="{9D8B030D-6E8A-4147-A177-3AD203B41FA5}">
                      <a16:colId xmlns:a16="http://schemas.microsoft.com/office/drawing/2014/main" val="2018944480"/>
                    </a:ext>
                  </a:extLst>
                </a:gridCol>
                <a:gridCol w="1410762">
                  <a:extLst>
                    <a:ext uri="{9D8B030D-6E8A-4147-A177-3AD203B41FA5}">
                      <a16:colId xmlns:a16="http://schemas.microsoft.com/office/drawing/2014/main" val="3284219428"/>
                    </a:ext>
                  </a:extLst>
                </a:gridCol>
              </a:tblGrid>
              <a:tr h="375772">
                <a:tc>
                  <a:txBody>
                    <a:bodyPr/>
                    <a:lstStyle/>
                    <a:p>
                      <a:r>
                        <a:rPr lang="en-GB" sz="1200" b="1" dirty="0"/>
                        <a:t>Methode</a:t>
                      </a:r>
                    </a:p>
                  </a:txBody>
                  <a:tcPr marL="53194" marR="53194" marT="26597" marB="26597" anchor="ctr">
                    <a:lnL>
                      <a:noFill/>
                    </a:lnL>
                    <a:lnR>
                      <a:noFill/>
                    </a:lnR>
                    <a:lnT>
                      <a:noFill/>
                    </a:lnT>
                    <a:lnB>
                      <a:noFill/>
                    </a:lnB>
                    <a:noFill/>
                  </a:tcPr>
                </a:tc>
                <a:tc>
                  <a:txBody>
                    <a:bodyPr/>
                    <a:lstStyle/>
                    <a:p>
                      <a:r>
                        <a:rPr lang="en-GB" sz="1200" b="1" dirty="0"/>
                        <a:t>Doel</a:t>
                      </a:r>
                    </a:p>
                  </a:txBody>
                  <a:tcPr marL="53194" marR="53194" marT="26597" marB="26597" anchor="ctr">
                    <a:lnL>
                      <a:noFill/>
                    </a:lnL>
                    <a:lnR>
                      <a:noFill/>
                    </a:lnR>
                    <a:lnT>
                      <a:noFill/>
                    </a:lnT>
                    <a:lnB>
                      <a:noFill/>
                    </a:lnB>
                    <a:noFill/>
                  </a:tcPr>
                </a:tc>
                <a:tc>
                  <a:txBody>
                    <a:bodyPr/>
                    <a:lstStyle/>
                    <a:p>
                      <a:r>
                        <a:rPr lang="en-GB" sz="1200" b="1" dirty="0" err="1"/>
                        <a:t>Werking</a:t>
                      </a:r>
                      <a:endParaRPr lang="en-GB" sz="1200" b="1" dirty="0"/>
                    </a:p>
                  </a:txBody>
                  <a:tcPr marL="53194" marR="53194" marT="26597" marB="26597" anchor="ctr">
                    <a:lnL>
                      <a:noFill/>
                    </a:lnL>
                    <a:lnR>
                      <a:noFill/>
                    </a:lnR>
                    <a:lnT>
                      <a:noFill/>
                    </a:lnT>
                    <a:lnB>
                      <a:noFill/>
                    </a:lnB>
                    <a:noFill/>
                  </a:tcPr>
                </a:tc>
                <a:tc>
                  <a:txBody>
                    <a:bodyPr/>
                    <a:lstStyle/>
                    <a:p>
                      <a:r>
                        <a:rPr lang="en-GB" sz="1200" b="1" dirty="0"/>
                        <a:t>default</a:t>
                      </a:r>
                    </a:p>
                  </a:txBody>
                  <a:tcPr marL="53194" marR="53194" marT="26597" marB="26597" anchor="ctr">
                    <a:lnL>
                      <a:noFill/>
                    </a:lnL>
                    <a:lnR>
                      <a:noFill/>
                    </a:lnR>
                    <a:lnT>
                      <a:noFill/>
                    </a:lnT>
                    <a:lnB>
                      <a:noFill/>
                    </a:lnB>
                    <a:noFill/>
                  </a:tcPr>
                </a:tc>
                <a:tc>
                  <a:txBody>
                    <a:bodyPr/>
                    <a:lstStyle/>
                    <a:p>
                      <a:r>
                        <a:rPr lang="en-GB" sz="1200" b="1" dirty="0"/>
                        <a:t>Join-</a:t>
                      </a:r>
                      <a:r>
                        <a:rPr lang="en-GB" sz="1200" b="1" dirty="0" err="1"/>
                        <a:t>opties</a:t>
                      </a:r>
                      <a:endParaRPr lang="en-GB" sz="1200" b="1" dirty="0"/>
                    </a:p>
                  </a:txBody>
                  <a:tcPr marL="53194" marR="53194" marT="26597" marB="26597" anchor="ctr">
                    <a:lnL>
                      <a:noFill/>
                    </a:lnL>
                    <a:lnR>
                      <a:noFill/>
                    </a:lnR>
                    <a:lnT>
                      <a:noFill/>
                    </a:lnT>
                    <a:lnB>
                      <a:noFill/>
                    </a:lnB>
                    <a:noFill/>
                  </a:tcPr>
                </a:tc>
                <a:extLst>
                  <a:ext uri="{0D108BD9-81ED-4DB2-BD59-A6C34878D82A}">
                    <a16:rowId xmlns:a16="http://schemas.microsoft.com/office/drawing/2014/main" val="1925504916"/>
                  </a:ext>
                </a:extLst>
              </a:tr>
              <a:tr h="858907">
                <a:tc>
                  <a:txBody>
                    <a:bodyPr/>
                    <a:lstStyle/>
                    <a:p>
                      <a:r>
                        <a:rPr lang="en-GB" sz="1200" b="1" dirty="0"/>
                        <a:t>merge()</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a:t>
                      </a:r>
                      <a:r>
                        <a:rPr lang="en-GB" sz="1200" dirty="0" err="1"/>
                        <a:t>DataFrames</a:t>
                      </a:r>
                      <a:r>
                        <a:rPr lang="en-GB" sz="1200" dirty="0"/>
                        <a:t> met database-</a:t>
                      </a:r>
                      <a:r>
                        <a:rPr lang="en-GB" sz="1200" dirty="0" err="1"/>
                        <a:t>achtige</a:t>
                      </a:r>
                      <a:r>
                        <a:rPr lang="en-GB" sz="1200" dirty="0"/>
                        <a:t> joins</a:t>
                      </a:r>
                    </a:p>
                  </a:txBody>
                  <a:tcPr marL="53194" marR="53194" marT="26597" marB="26597" anchor="ctr">
                    <a:lnL>
                      <a:noFill/>
                    </a:lnL>
                    <a:lnR>
                      <a:noFill/>
                    </a:lnR>
                    <a:lnT>
                      <a:noFill/>
                    </a:lnT>
                    <a:lnB>
                      <a:noFill/>
                    </a:lnB>
                    <a:noFill/>
                  </a:tcPr>
                </a:tc>
                <a:tc>
                  <a:txBody>
                    <a:bodyPr/>
                    <a:lstStyle/>
                    <a:p>
                      <a:r>
                        <a:rPr lang="en-GB" sz="1200" dirty="0"/>
                        <a:t>Join op </a:t>
                      </a:r>
                      <a:r>
                        <a:rPr lang="en-GB" sz="1200" dirty="0" err="1"/>
                        <a:t>kolommen</a:t>
                      </a:r>
                      <a:r>
                        <a:rPr lang="en-GB" sz="1200" dirty="0"/>
                        <a:t> of </a:t>
                      </a:r>
                      <a:r>
                        <a:rPr lang="en-GB" sz="1200" dirty="0" err="1"/>
                        <a:t>indexen</a:t>
                      </a:r>
                      <a:endParaRPr lang="en-GB" sz="1200" dirty="0"/>
                    </a:p>
                  </a:txBody>
                  <a:tcPr marL="53194" marR="53194" marT="26597" marB="26597" anchor="ctr">
                    <a:lnL>
                      <a:noFill/>
                    </a:lnL>
                    <a:lnR>
                      <a:noFill/>
                    </a:lnR>
                    <a:lnT>
                      <a:noFill/>
                    </a:lnT>
                    <a:lnB>
                      <a:noFill/>
                    </a:lnB>
                    <a:noFill/>
                  </a:tcPr>
                </a:tc>
                <a:tc>
                  <a:txBody>
                    <a:bodyPr/>
                    <a:lstStyle/>
                    <a:p>
                      <a:r>
                        <a:rPr lang="en-GB" sz="1200" dirty="0" err="1"/>
                        <a:t>Negeert</a:t>
                      </a:r>
                      <a:r>
                        <a:rPr lang="en-GB" sz="1200" dirty="0"/>
                        <a:t> index </a:t>
                      </a:r>
                      <a:r>
                        <a:rPr lang="en-GB" sz="1200" dirty="0" err="1"/>
                        <a:t>als</a:t>
                      </a:r>
                      <a:r>
                        <a:rPr lang="en-GB" sz="1200" dirty="0"/>
                        <a:t> je op </a:t>
                      </a:r>
                      <a:r>
                        <a:rPr lang="en-GB" sz="1200" dirty="0" err="1"/>
                        <a:t>kolommen</a:t>
                      </a:r>
                      <a:r>
                        <a:rPr lang="en-GB" sz="1200" dirty="0"/>
                        <a:t> joint</a:t>
                      </a:r>
                    </a:p>
                  </a:txBody>
                  <a:tcPr marL="53194" marR="53194" marT="26597" marB="26597" anchor="ctr">
                    <a:lnL>
                      <a:noFill/>
                    </a:lnL>
                    <a:lnR>
                      <a:noFill/>
                    </a:lnR>
                    <a:lnT>
                      <a:noFill/>
                    </a:lnT>
                    <a:lnB>
                      <a:noFill/>
                    </a:lnB>
                    <a:noFill/>
                  </a:tcPr>
                </a:tc>
                <a:tc>
                  <a:txBody>
                    <a:bodyPr/>
                    <a:lstStyle/>
                    <a:p>
                      <a:r>
                        <a:rPr lang="en-GB" sz="1200" dirty="0"/>
                        <a:t>inner (</a:t>
                      </a:r>
                      <a:r>
                        <a:rPr lang="en-GB" sz="1200" dirty="0" err="1"/>
                        <a:t>standaard</a:t>
                      </a:r>
                      <a:r>
                        <a:rPr lang="en-GB" sz="1200" dirty="0"/>
                        <a:t>), outer, left, right</a:t>
                      </a:r>
                    </a:p>
                  </a:txBody>
                  <a:tcPr marL="53194" marR="53194" marT="26597" marB="26597" anchor="ctr">
                    <a:lnL>
                      <a:noFill/>
                    </a:lnL>
                    <a:lnR>
                      <a:noFill/>
                    </a:lnR>
                    <a:lnT>
                      <a:noFill/>
                    </a:lnT>
                    <a:lnB>
                      <a:noFill/>
                    </a:lnB>
                    <a:noFill/>
                  </a:tcPr>
                </a:tc>
                <a:extLst>
                  <a:ext uri="{0D108BD9-81ED-4DB2-BD59-A6C34878D82A}">
                    <a16:rowId xmlns:a16="http://schemas.microsoft.com/office/drawing/2014/main" val="3155492745"/>
                  </a:ext>
                </a:extLst>
              </a:tr>
              <a:tr h="1180997">
                <a:tc>
                  <a:txBody>
                    <a:bodyPr/>
                    <a:lstStyle/>
                    <a:p>
                      <a:r>
                        <a:rPr lang="en-GB" sz="1200" b="1" dirty="0"/>
                        <a:t>join()</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of </a:t>
                      </a:r>
                      <a:r>
                        <a:rPr lang="en-GB" sz="1200" dirty="0" err="1"/>
                        <a:t>meer</a:t>
                      </a:r>
                      <a:r>
                        <a:rPr lang="en-GB" sz="1200" dirty="0"/>
                        <a:t> </a:t>
                      </a:r>
                      <a:r>
                        <a:rPr lang="en-GB" sz="1200" dirty="0" err="1"/>
                        <a:t>DataFrames</a:t>
                      </a:r>
                      <a:r>
                        <a:rPr lang="en-GB" sz="1200" dirty="0"/>
                        <a:t>/Series </a:t>
                      </a:r>
                      <a:r>
                        <a:rPr lang="en-GB" sz="1200" dirty="0" err="1"/>
                        <a:t>horizontaal</a:t>
                      </a:r>
                      <a:endParaRPr lang="en-GB" sz="1200" dirty="0"/>
                    </a:p>
                  </a:txBody>
                  <a:tcPr marL="53194" marR="53194" marT="26597" marB="26597" anchor="ctr">
                    <a:lnL>
                      <a:noFill/>
                    </a:lnL>
                    <a:lnR>
                      <a:noFill/>
                    </a:lnR>
                    <a:lnT>
                      <a:noFill/>
                    </a:lnT>
                    <a:lnB>
                      <a:noFill/>
                    </a:lnB>
                    <a:noFill/>
                  </a:tcPr>
                </a:tc>
                <a:tc>
                  <a:txBody>
                    <a:bodyPr/>
                    <a:lstStyle/>
                    <a:p>
                      <a:r>
                        <a:rPr lang="en-GB" sz="1200" dirty="0" err="1"/>
                        <a:t>Gebruikt</a:t>
                      </a:r>
                      <a:r>
                        <a:rPr lang="en-GB" sz="1200" dirty="0"/>
                        <a:t> </a:t>
                      </a:r>
                      <a:r>
                        <a:rPr lang="en-GB" sz="1200" dirty="0" err="1"/>
                        <a:t>standaard</a:t>
                      </a:r>
                      <a:r>
                        <a:rPr lang="en-GB" sz="1200" dirty="0"/>
                        <a:t> index-op-index of </a:t>
                      </a:r>
                      <a:r>
                        <a:rPr lang="en-GB" sz="1200" dirty="0" err="1"/>
                        <a:t>kolom</a:t>
                      </a:r>
                      <a:r>
                        <a:rPr lang="en-GB" sz="1200" dirty="0"/>
                        <a:t>(men)-op-index join</a:t>
                      </a:r>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kolommen</a:t>
                      </a:r>
                      <a:r>
                        <a:rPr lang="en-GB" sz="1200" dirty="0"/>
                        <a:t> of index van de </a:t>
                      </a:r>
                      <a:r>
                        <a:rPr lang="en-GB" sz="1200" dirty="0" err="1"/>
                        <a:t>eerste</a:t>
                      </a:r>
                      <a:r>
                        <a:rPr lang="en-GB" sz="1200" dirty="0"/>
                        <a:t> </a:t>
                      </a:r>
                      <a:r>
                        <a:rPr lang="en-GB" sz="1200" dirty="0" err="1"/>
                        <a:t>DataFrame</a:t>
                      </a:r>
                      <a:r>
                        <a:rPr lang="en-GB" sz="1200" dirty="0"/>
                        <a:t> </a:t>
                      </a:r>
                      <a:r>
                        <a:rPr lang="en-GB" sz="1200" dirty="0" err="1"/>
                        <a:t>uit</a:t>
                      </a:r>
                      <a:r>
                        <a:rPr lang="en-GB" sz="1200" dirty="0"/>
                        <a:t> met de index van de </a:t>
                      </a:r>
                      <a:r>
                        <a:rPr lang="en-GB" sz="1200" dirty="0" err="1"/>
                        <a:t>andere</a:t>
                      </a:r>
                      <a:endParaRPr lang="en-GB" sz="1200" dirty="0"/>
                    </a:p>
                  </a:txBody>
                  <a:tcPr marL="53194" marR="53194" marT="26597" marB="26597" anchor="ctr">
                    <a:lnL>
                      <a:noFill/>
                    </a:lnL>
                    <a:lnR>
                      <a:noFill/>
                    </a:lnR>
                    <a:lnT>
                      <a:noFill/>
                    </a:lnT>
                    <a:lnB>
                      <a:noFill/>
                    </a:lnB>
                    <a:noFill/>
                  </a:tcPr>
                </a:tc>
                <a:tc>
                  <a:txBody>
                    <a:bodyPr/>
                    <a:lstStyle/>
                    <a:p>
                      <a:r>
                        <a:rPr lang="en-GB" sz="1200" dirty="0"/>
                        <a:t>left (</a:t>
                      </a:r>
                      <a:r>
                        <a:rPr lang="en-GB" sz="1200" dirty="0" err="1"/>
                        <a:t>standaard</a:t>
                      </a:r>
                      <a:r>
                        <a:rPr lang="en-GB" sz="1200" dirty="0"/>
                        <a:t>), right, inner, outer</a:t>
                      </a:r>
                    </a:p>
                  </a:txBody>
                  <a:tcPr marL="53194" marR="53194" marT="26597" marB="26597" anchor="ctr">
                    <a:lnL>
                      <a:noFill/>
                    </a:lnL>
                    <a:lnR>
                      <a:noFill/>
                    </a:lnR>
                    <a:lnT>
                      <a:noFill/>
                    </a:lnT>
                    <a:lnB>
                      <a:noFill/>
                    </a:lnB>
                    <a:noFill/>
                  </a:tcPr>
                </a:tc>
                <a:extLst>
                  <a:ext uri="{0D108BD9-81ED-4DB2-BD59-A6C34878D82A}">
                    <a16:rowId xmlns:a16="http://schemas.microsoft.com/office/drawing/2014/main" val="2002901761"/>
                  </a:ext>
                </a:extLst>
              </a:tr>
              <a:tr h="896693">
                <a:tc>
                  <a:txBody>
                    <a:bodyPr/>
                    <a:lstStyle/>
                    <a:p>
                      <a:r>
                        <a:rPr lang="en-GB" sz="1200" b="1" dirty="0" err="1"/>
                        <a:t>concat</a:t>
                      </a:r>
                      <a:r>
                        <a:rPr lang="en-GB" sz="1200" b="1" dirty="0"/>
                        <a:t>()</a:t>
                      </a:r>
                    </a:p>
                  </a:txBody>
                  <a:tcPr marL="53194" marR="53194" marT="26597" marB="26597" anchor="ctr">
                    <a:lnL>
                      <a:noFill/>
                    </a:lnL>
                    <a:lnR>
                      <a:noFill/>
                    </a:lnR>
                    <a:lnT>
                      <a:noFill/>
                    </a:lnT>
                    <a:lnB>
                      <a:noFill/>
                    </a:lnB>
                    <a:noFill/>
                  </a:tcPr>
                </a:tc>
                <a:tc>
                  <a:txBody>
                    <a:bodyPr/>
                    <a:lstStyle/>
                    <a:p>
                      <a:r>
                        <a:rPr lang="en-GB" sz="1200" dirty="0" err="1"/>
                        <a:t>Plakt</a:t>
                      </a:r>
                      <a:r>
                        <a:rPr lang="en-GB" sz="1200" dirty="0"/>
                        <a:t> </a:t>
                      </a:r>
                      <a:r>
                        <a:rPr lang="en-GB" sz="1200" dirty="0" err="1"/>
                        <a:t>DataFrames</a:t>
                      </a:r>
                      <a:r>
                        <a:rPr lang="en-GB" sz="1200" dirty="0"/>
                        <a:t>/Series </a:t>
                      </a:r>
                      <a:r>
                        <a:rPr lang="en-GB" sz="1200" dirty="0" err="1"/>
                        <a:t>verticaal</a:t>
                      </a:r>
                      <a:r>
                        <a:rPr lang="en-GB" sz="1200" dirty="0"/>
                        <a:t> of </a:t>
                      </a:r>
                      <a:r>
                        <a:rPr lang="en-GB" sz="1200" dirty="0" err="1"/>
                        <a:t>horizontaal</a:t>
                      </a:r>
                      <a:r>
                        <a:rPr lang="en-GB" sz="1200" dirty="0"/>
                        <a:t> </a:t>
                      </a:r>
                      <a:r>
                        <a:rPr lang="en-GB" sz="1200" dirty="0" err="1"/>
                        <a:t>aan</a:t>
                      </a:r>
                      <a:r>
                        <a:rPr lang="en-GB" sz="1200" dirty="0"/>
                        <a:t> </a:t>
                      </a:r>
                      <a:r>
                        <a:rPr lang="en-GB" sz="1200" dirty="0" err="1"/>
                        <a:t>elkaar</a:t>
                      </a:r>
                      <a:endParaRPr lang="en-GB" sz="1200" dirty="0"/>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alleen</a:t>
                      </a:r>
                      <a:r>
                        <a:rPr lang="en-GB" sz="1200" dirty="0"/>
                        <a:t> op index </a:t>
                      </a:r>
                      <a:r>
                        <a:rPr lang="en-GB" sz="1200" dirty="0" err="1"/>
                        <a:t>uit</a:t>
                      </a:r>
                      <a:r>
                        <a:rPr lang="en-GB" sz="1200" dirty="0"/>
                        <a:t> (via axis-parameter)</a:t>
                      </a:r>
                    </a:p>
                  </a:txBody>
                  <a:tcPr marL="53194" marR="53194" marT="26597" marB="26597" anchor="ctr">
                    <a:lnL>
                      <a:noFill/>
                    </a:lnL>
                    <a:lnR>
                      <a:noFill/>
                    </a:lnR>
                    <a:lnT>
                      <a:noFill/>
                    </a:lnT>
                    <a:lnB>
                      <a:noFill/>
                    </a:lnB>
                    <a:noFill/>
                  </a:tcPr>
                </a:tc>
                <a:tc>
                  <a:txBody>
                    <a:bodyPr/>
                    <a:lstStyle/>
                    <a:p>
                      <a:r>
                        <a:rPr lang="en-GB" sz="1200" dirty="0"/>
                        <a:t>outer join (</a:t>
                      </a:r>
                      <a:r>
                        <a:rPr lang="en-GB" sz="1200" dirty="0" err="1"/>
                        <a:t>standaard</a:t>
                      </a:r>
                      <a:r>
                        <a:rPr lang="en-GB" sz="1200" dirty="0"/>
                        <a:t>)</a:t>
                      </a:r>
                    </a:p>
                  </a:txBody>
                  <a:tcPr marL="53194" marR="53194" marT="26597" marB="26597" anchor="ctr">
                    <a:lnL>
                      <a:noFill/>
                    </a:lnL>
                    <a:lnR>
                      <a:noFill/>
                    </a:lnR>
                    <a:lnT>
                      <a:noFill/>
                    </a:lnT>
                    <a:lnB>
                      <a:noFill/>
                    </a:lnB>
                    <a:noFill/>
                  </a:tcPr>
                </a:tc>
                <a:tc>
                  <a:txBody>
                    <a:bodyPr/>
                    <a:lstStyle/>
                    <a:p>
                      <a:r>
                        <a:rPr lang="en-GB" sz="1200" dirty="0"/>
                        <a:t>outer, inner</a:t>
                      </a:r>
                    </a:p>
                  </a:txBody>
                  <a:tcPr marL="53194" marR="53194" marT="26597" marB="26597" anchor="ctr">
                    <a:lnL>
                      <a:noFill/>
                    </a:lnL>
                    <a:lnR>
                      <a:noFill/>
                    </a:lnR>
                    <a:lnT>
                      <a:noFill/>
                    </a:lnT>
                    <a:lnB>
                      <a:noFill/>
                    </a:lnB>
                    <a:noFill/>
                  </a:tcPr>
                </a:tc>
                <a:extLst>
                  <a:ext uri="{0D108BD9-81ED-4DB2-BD59-A6C34878D82A}">
                    <a16:rowId xmlns:a16="http://schemas.microsoft.com/office/drawing/2014/main" val="1208426246"/>
                  </a:ext>
                </a:extLst>
              </a:tr>
            </a:tbl>
          </a:graphicData>
        </a:graphic>
      </p:graphicFrame>
      <p:sp>
        <p:nvSpPr>
          <p:cNvPr id="4" name="Date Placeholder 3">
            <a:extLst>
              <a:ext uri="{FF2B5EF4-FFF2-40B4-BE49-F238E27FC236}">
                <a16:creationId xmlns:a16="http://schemas.microsoft.com/office/drawing/2014/main" id="{1D87C85C-F50B-89B3-C4EC-15C25784AB0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AEADEEB6-B556-B19A-859F-F1449525528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5FE730D-71E0-C3E8-E057-03601A5B423E}"/>
              </a:ext>
            </a:extLst>
          </p:cNvPr>
          <p:cNvSpPr>
            <a:spLocks noGrp="1"/>
          </p:cNvSpPr>
          <p:nvPr>
            <p:ph type="sldNum" sz="quarter" idx="12"/>
          </p:nvPr>
        </p:nvSpPr>
        <p:spPr/>
        <p:txBody>
          <a:bodyPr/>
          <a:lstStyle/>
          <a:p>
            <a:pPr algn="l"/>
            <a:r>
              <a:rPr lang="nl-NL"/>
              <a:t>| </a:t>
            </a:r>
            <a:fld id="{6C885DEC-5AE5-4403-A92E-278225061E43}" type="slidenum">
              <a:rPr lang="nl-NL" smtClean="0"/>
              <a:pPr algn="l"/>
              <a:t>102</a:t>
            </a:fld>
            <a:endParaRPr lang="nl-NL" dirty="0"/>
          </a:p>
        </p:txBody>
      </p:sp>
      <p:sp>
        <p:nvSpPr>
          <p:cNvPr id="7" name="Title 1">
            <a:extLst>
              <a:ext uri="{FF2B5EF4-FFF2-40B4-BE49-F238E27FC236}">
                <a16:creationId xmlns:a16="http://schemas.microsoft.com/office/drawing/2014/main" id="{A00278A1-D3B2-9344-7A30-EC5324408567}"/>
              </a:ext>
            </a:extLst>
          </p:cNvPr>
          <p:cNvSpPr txBox="1">
            <a:spLocks/>
          </p:cNvSpPr>
          <p:nvPr/>
        </p:nvSpPr>
        <p:spPr bwMode="gray">
          <a:xfrm>
            <a:off x="721508"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Data samenvoegen</a:t>
            </a:r>
            <a:endParaRPr lang="en-NL" dirty="0"/>
          </a:p>
        </p:txBody>
      </p:sp>
    </p:spTree>
    <p:extLst>
      <p:ext uri="{BB962C8B-B14F-4D97-AF65-F5344CB8AC3E}">
        <p14:creationId xmlns:p14="http://schemas.microsoft.com/office/powerpoint/2010/main" val="910050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F1E7-9BDE-ED92-34B5-3E6F592DE666}"/>
              </a:ext>
            </a:extLst>
          </p:cNvPr>
          <p:cNvSpPr>
            <a:spLocks noGrp="1"/>
          </p:cNvSpPr>
          <p:nvPr>
            <p:ph type="title"/>
          </p:nvPr>
        </p:nvSpPr>
        <p:spPr>
          <a:xfrm>
            <a:off x="689099" y="699542"/>
            <a:ext cx="8100000" cy="972000"/>
          </a:xfrm>
        </p:spPr>
        <p:txBody>
          <a:bodyPr/>
          <a:lstStyle/>
          <a:p>
            <a:r>
              <a:rPr lang="en-NL" dirty="0"/>
              <a:t>Data Samenvoegen</a:t>
            </a:r>
          </a:p>
        </p:txBody>
      </p:sp>
      <p:sp>
        <p:nvSpPr>
          <p:cNvPr id="3" name="Content Placeholder 2">
            <a:extLst>
              <a:ext uri="{FF2B5EF4-FFF2-40B4-BE49-F238E27FC236}">
                <a16:creationId xmlns:a16="http://schemas.microsoft.com/office/drawing/2014/main" id="{587B3716-02B6-6B9A-8891-7DCC26E2AB7A}"/>
              </a:ext>
            </a:extLst>
          </p:cNvPr>
          <p:cNvSpPr>
            <a:spLocks noGrp="1"/>
          </p:cNvSpPr>
          <p:nvPr>
            <p:ph idx="1"/>
          </p:nvPr>
        </p:nvSpPr>
        <p:spPr>
          <a:xfrm>
            <a:off x="670430" y="1671542"/>
            <a:ext cx="8100000" cy="2090381"/>
          </a:xfrm>
        </p:spPr>
        <p:txBody>
          <a:bodyPr/>
          <a:lstStyle/>
          <a:p>
            <a:r>
              <a:rPr lang="en-GB" dirty="0"/>
              <a:t>De </a:t>
            </a:r>
            <a:r>
              <a:rPr lang="en-GB" b="1" dirty="0"/>
              <a:t>join()</a:t>
            </a:r>
            <a:r>
              <a:rPr lang="en-GB" dirty="0"/>
              <a:t>-</a:t>
            </a:r>
            <a:r>
              <a:rPr lang="en-GB" dirty="0" err="1"/>
              <a:t>methode</a:t>
            </a:r>
            <a:r>
              <a:rPr lang="en-GB" dirty="0"/>
              <a:t> </a:t>
            </a:r>
            <a:r>
              <a:rPr lang="en-GB" dirty="0" err="1"/>
              <a:t>werkt</a:t>
            </a:r>
            <a:r>
              <a:rPr lang="en-GB" dirty="0"/>
              <a:t> het best </a:t>
            </a:r>
            <a:r>
              <a:rPr lang="en-GB" dirty="0" err="1"/>
              <a:t>wanneer</a:t>
            </a:r>
            <a:r>
              <a:rPr lang="en-GB" dirty="0"/>
              <a:t> we </a:t>
            </a:r>
            <a:r>
              <a:rPr lang="en-GB" dirty="0" err="1"/>
              <a:t>DataFrames</a:t>
            </a:r>
            <a:r>
              <a:rPr lang="en-GB" dirty="0"/>
              <a:t> </a:t>
            </a:r>
            <a:r>
              <a:rPr lang="en-GB" dirty="0" err="1"/>
              <a:t>samenvoegen</a:t>
            </a:r>
            <a:r>
              <a:rPr lang="en-GB" dirty="0"/>
              <a:t> op basis van </a:t>
            </a:r>
            <a:r>
              <a:rPr lang="en-GB" dirty="0" err="1"/>
              <a:t>hun</a:t>
            </a:r>
            <a:r>
              <a:rPr lang="en-GB" dirty="0"/>
              <a:t> </a:t>
            </a:r>
            <a:r>
              <a:rPr lang="en-GB" b="1" dirty="0" err="1"/>
              <a:t>indexen</a:t>
            </a:r>
            <a:r>
              <a:rPr lang="en-GB" dirty="0"/>
              <a:t>.</a:t>
            </a:r>
          </a:p>
          <a:p>
            <a:r>
              <a:rPr lang="en-GB" dirty="0"/>
              <a:t>De </a:t>
            </a:r>
            <a:r>
              <a:rPr lang="en-GB" b="1" dirty="0"/>
              <a:t>merge()</a:t>
            </a:r>
            <a:r>
              <a:rPr lang="en-GB" dirty="0"/>
              <a:t>-</a:t>
            </a:r>
            <a:r>
              <a:rPr lang="en-GB" dirty="0" err="1"/>
              <a:t>methode</a:t>
            </a:r>
            <a:r>
              <a:rPr lang="en-GB" dirty="0"/>
              <a:t> is </a:t>
            </a:r>
            <a:r>
              <a:rPr lang="en-GB" dirty="0" err="1"/>
              <a:t>veelzijdiger</a:t>
            </a:r>
            <a:r>
              <a:rPr lang="en-GB" dirty="0"/>
              <a:t> </a:t>
            </a:r>
            <a:r>
              <a:rPr lang="en-GB" dirty="0" err="1"/>
              <a:t>en</a:t>
            </a:r>
            <a:r>
              <a:rPr lang="en-GB" dirty="0"/>
              <a:t> </a:t>
            </a:r>
            <a:r>
              <a:rPr lang="en-GB" dirty="0" err="1"/>
              <a:t>stelt</a:t>
            </a:r>
            <a:r>
              <a:rPr lang="en-GB" dirty="0"/>
              <a:t> </a:t>
            </a:r>
            <a:r>
              <a:rPr lang="en-GB" dirty="0" err="1"/>
              <a:t>ons</a:t>
            </a:r>
            <a:r>
              <a:rPr lang="en-GB" dirty="0"/>
              <a:t> in </a:t>
            </a:r>
            <a:r>
              <a:rPr lang="en-GB" dirty="0" err="1"/>
              <a:t>staat</a:t>
            </a:r>
            <a:r>
              <a:rPr lang="en-GB" dirty="0"/>
              <a:t> om </a:t>
            </a:r>
            <a:r>
              <a:rPr lang="en-GB" b="1" dirty="0" err="1"/>
              <a:t>kolommen</a:t>
            </a:r>
            <a:r>
              <a:rPr lang="en-GB" dirty="0"/>
              <a:t> op </a:t>
            </a:r>
            <a:r>
              <a:rPr lang="en-GB" dirty="0" err="1"/>
              <a:t>te</a:t>
            </a:r>
            <a:r>
              <a:rPr lang="en-GB" dirty="0"/>
              <a:t> </a:t>
            </a:r>
            <a:r>
              <a:rPr lang="en-GB" dirty="0" err="1"/>
              <a:t>geven</a:t>
            </a:r>
            <a:r>
              <a:rPr lang="en-GB" dirty="0"/>
              <a:t> (</a:t>
            </a:r>
            <a:r>
              <a:rPr lang="en-GB" dirty="0" err="1"/>
              <a:t>naast</a:t>
            </a:r>
            <a:r>
              <a:rPr lang="en-GB" dirty="0"/>
              <a:t> de index) </a:t>
            </a:r>
            <a:r>
              <a:rPr lang="en-GB" dirty="0" err="1"/>
              <a:t>waarop</a:t>
            </a:r>
            <a:r>
              <a:rPr lang="en-GB" dirty="0"/>
              <a:t> we de </a:t>
            </a:r>
            <a:r>
              <a:rPr lang="en-GB" dirty="0" err="1"/>
              <a:t>DataFrames</a:t>
            </a:r>
            <a:r>
              <a:rPr lang="en-GB" dirty="0"/>
              <a:t> </a:t>
            </a:r>
            <a:r>
              <a:rPr lang="en-GB" dirty="0" err="1"/>
              <a:t>willen</a:t>
            </a:r>
            <a:r>
              <a:rPr lang="en-GB" dirty="0"/>
              <a:t> </a:t>
            </a:r>
            <a:r>
              <a:rPr lang="en-GB" dirty="0" err="1"/>
              <a:t>samenvoegen</a:t>
            </a:r>
            <a:r>
              <a:rPr lang="en-GB" dirty="0"/>
              <a:t>.</a:t>
            </a:r>
          </a:p>
          <a:p>
            <a:r>
              <a:rPr lang="en-GB" dirty="0"/>
              <a:t>We </a:t>
            </a:r>
            <a:r>
              <a:rPr lang="en-GB" dirty="0" err="1"/>
              <a:t>kunnen</a:t>
            </a:r>
            <a:r>
              <a:rPr lang="en-GB" dirty="0"/>
              <a:t> </a:t>
            </a:r>
            <a:r>
              <a:rPr lang="en-GB" b="1" dirty="0" err="1"/>
              <a:t>concat</a:t>
            </a:r>
            <a:r>
              <a:rPr lang="en-GB" b="1" dirty="0"/>
              <a:t>()</a:t>
            </a:r>
            <a:r>
              <a:rPr lang="en-GB" dirty="0"/>
              <a:t> </a:t>
            </a:r>
            <a:r>
              <a:rPr lang="en-GB" dirty="0" err="1"/>
              <a:t>niet</a:t>
            </a:r>
            <a:r>
              <a:rPr lang="en-GB" dirty="0"/>
              <a:t> </a:t>
            </a:r>
            <a:r>
              <a:rPr lang="en-GB" dirty="0" err="1"/>
              <a:t>gebruiken</a:t>
            </a:r>
            <a:r>
              <a:rPr lang="en-GB" dirty="0"/>
              <a:t> </a:t>
            </a:r>
            <a:r>
              <a:rPr lang="en-GB" dirty="0" err="1"/>
              <a:t>als</a:t>
            </a:r>
            <a:r>
              <a:rPr lang="en-GB" dirty="0"/>
              <a:t> de </a:t>
            </a:r>
            <a:r>
              <a:rPr lang="en-GB" b="1" dirty="0" err="1"/>
              <a:t>afmetingen</a:t>
            </a:r>
            <a:r>
              <a:rPr lang="en-GB" b="1" dirty="0"/>
              <a:t> van de </a:t>
            </a:r>
            <a:r>
              <a:rPr lang="en-GB" b="1" dirty="0" err="1"/>
              <a:t>DataFrames</a:t>
            </a:r>
            <a:r>
              <a:rPr lang="en-GB" b="1" dirty="0"/>
              <a:t> </a:t>
            </a:r>
            <a:r>
              <a:rPr lang="en-GB" b="1" dirty="0" err="1"/>
              <a:t>niet</a:t>
            </a:r>
            <a:r>
              <a:rPr lang="en-GB" b="1" dirty="0"/>
              <a:t> </a:t>
            </a:r>
            <a:r>
              <a:rPr lang="en-GB" b="1" dirty="0" err="1"/>
              <a:t>overeenkomen</a:t>
            </a:r>
            <a:r>
              <a:rPr lang="en-GB" dirty="0"/>
              <a:t> </a:t>
            </a:r>
            <a:r>
              <a:rPr lang="en-GB" dirty="0" err="1"/>
              <a:t>langs</a:t>
            </a:r>
            <a:r>
              <a:rPr lang="en-GB" dirty="0"/>
              <a:t> de as </a:t>
            </a:r>
            <a:r>
              <a:rPr lang="en-GB" dirty="0" err="1"/>
              <a:t>waarop</a:t>
            </a:r>
            <a:r>
              <a:rPr lang="en-GB" dirty="0"/>
              <a:t> we </a:t>
            </a:r>
            <a:r>
              <a:rPr lang="en-GB" dirty="0" err="1"/>
              <a:t>proberen</a:t>
            </a:r>
            <a:r>
              <a:rPr lang="en-GB" dirty="0"/>
              <a:t> </a:t>
            </a:r>
            <a:r>
              <a:rPr lang="en-GB" dirty="0" err="1"/>
              <a:t>te</a:t>
            </a:r>
            <a:r>
              <a:rPr lang="en-GB" dirty="0"/>
              <a:t> </a:t>
            </a:r>
            <a:r>
              <a:rPr lang="en-GB" dirty="0" err="1"/>
              <a:t>concateneren</a:t>
            </a:r>
            <a:r>
              <a:rPr lang="en-GB" dirty="0"/>
              <a:t>.</a:t>
            </a:r>
          </a:p>
          <a:p>
            <a:r>
              <a:rPr lang="en-GB" b="1" dirty="0" err="1"/>
              <a:t>concat</a:t>
            </a:r>
            <a:r>
              <a:rPr lang="en-GB" b="1" dirty="0"/>
              <a:t>()</a:t>
            </a:r>
            <a:r>
              <a:rPr lang="en-GB" dirty="0"/>
              <a:t> </a:t>
            </a:r>
            <a:r>
              <a:rPr lang="en-GB" dirty="0" err="1"/>
              <a:t>ondersteunt</a:t>
            </a:r>
            <a:r>
              <a:rPr lang="en-GB" dirty="0"/>
              <a:t> </a:t>
            </a:r>
            <a:r>
              <a:rPr lang="en-GB" dirty="0" err="1"/>
              <a:t>alleen</a:t>
            </a:r>
            <a:r>
              <a:rPr lang="en-GB" dirty="0"/>
              <a:t> </a:t>
            </a:r>
            <a:r>
              <a:rPr lang="en-GB" b="1" dirty="0"/>
              <a:t>inner</a:t>
            </a:r>
            <a:r>
              <a:rPr lang="en-GB" dirty="0"/>
              <a:t> (</a:t>
            </a:r>
            <a:r>
              <a:rPr lang="en-GB" dirty="0" err="1"/>
              <a:t>standaard</a:t>
            </a:r>
            <a:r>
              <a:rPr lang="en-GB" dirty="0"/>
              <a:t>) </a:t>
            </a:r>
            <a:r>
              <a:rPr lang="en-GB" dirty="0" err="1"/>
              <a:t>en</a:t>
            </a:r>
            <a:r>
              <a:rPr lang="en-GB" dirty="0"/>
              <a:t> </a:t>
            </a:r>
            <a:r>
              <a:rPr lang="en-GB" b="1" dirty="0"/>
              <a:t>outer</a:t>
            </a:r>
            <a:r>
              <a:rPr lang="en-GB" dirty="0"/>
              <a:t> joins, </a:t>
            </a:r>
            <a:r>
              <a:rPr lang="en-GB" dirty="0" err="1"/>
              <a:t>terwijl</a:t>
            </a:r>
            <a:r>
              <a:rPr lang="en-GB" dirty="0"/>
              <a:t> </a:t>
            </a:r>
            <a:r>
              <a:rPr lang="en-GB" b="1" dirty="0"/>
              <a:t>merge()</a:t>
            </a:r>
            <a:r>
              <a:rPr lang="en-GB" dirty="0"/>
              <a:t> de join-types </a:t>
            </a:r>
            <a:r>
              <a:rPr lang="en-GB" b="1" dirty="0"/>
              <a:t>left</a:t>
            </a:r>
            <a:r>
              <a:rPr lang="en-GB" dirty="0"/>
              <a:t>, </a:t>
            </a:r>
            <a:r>
              <a:rPr lang="en-GB" b="1" dirty="0"/>
              <a:t>right</a:t>
            </a:r>
            <a:r>
              <a:rPr lang="en-GB" dirty="0"/>
              <a:t>, </a:t>
            </a:r>
            <a:r>
              <a:rPr lang="en-GB" b="1" dirty="0"/>
              <a:t>outer</a:t>
            </a:r>
            <a:r>
              <a:rPr lang="en-GB" dirty="0"/>
              <a:t> </a:t>
            </a:r>
            <a:r>
              <a:rPr lang="en-GB" dirty="0" err="1"/>
              <a:t>en</a:t>
            </a:r>
            <a:r>
              <a:rPr lang="en-GB" dirty="0"/>
              <a:t> </a:t>
            </a:r>
            <a:r>
              <a:rPr lang="en-GB" b="1" dirty="0"/>
              <a:t>inner</a:t>
            </a:r>
            <a:r>
              <a:rPr lang="en-GB" dirty="0"/>
              <a:t> (</a:t>
            </a:r>
            <a:r>
              <a:rPr lang="en-GB" dirty="0" err="1"/>
              <a:t>standaard</a:t>
            </a:r>
            <a:r>
              <a:rPr lang="en-GB" dirty="0"/>
              <a:t>) </a:t>
            </a:r>
            <a:r>
              <a:rPr lang="en-GB" dirty="0" err="1"/>
              <a:t>ondersteunt</a:t>
            </a:r>
            <a:r>
              <a:rPr lang="en-GB" dirty="0"/>
              <a:t>.</a:t>
            </a:r>
          </a:p>
          <a:p>
            <a:endParaRPr lang="en-NL" dirty="0"/>
          </a:p>
        </p:txBody>
      </p:sp>
      <p:sp>
        <p:nvSpPr>
          <p:cNvPr id="4" name="Date Placeholder 3">
            <a:extLst>
              <a:ext uri="{FF2B5EF4-FFF2-40B4-BE49-F238E27FC236}">
                <a16:creationId xmlns:a16="http://schemas.microsoft.com/office/drawing/2014/main" id="{55CA32A8-FBDB-B666-1B4F-48EF42F7C65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549D01FA-5364-BB02-9E81-12A983C55AD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9B827DD-DB8B-67B9-CB70-6AAC5883783A}"/>
              </a:ext>
            </a:extLst>
          </p:cNvPr>
          <p:cNvSpPr>
            <a:spLocks noGrp="1"/>
          </p:cNvSpPr>
          <p:nvPr>
            <p:ph type="sldNum" sz="quarter" idx="12"/>
          </p:nvPr>
        </p:nvSpPr>
        <p:spPr/>
        <p:txBody>
          <a:bodyPr/>
          <a:lstStyle/>
          <a:p>
            <a:pPr algn="l"/>
            <a:r>
              <a:rPr lang="nl-NL"/>
              <a:t>| </a:t>
            </a:r>
            <a:fld id="{6C885DEC-5AE5-4403-A92E-278225061E43}" type="slidenum">
              <a:rPr lang="nl-NL" smtClean="0"/>
              <a:pPr algn="l"/>
              <a:t>103</a:t>
            </a:fld>
            <a:endParaRPr lang="nl-NL" dirty="0"/>
          </a:p>
        </p:txBody>
      </p:sp>
    </p:spTree>
    <p:extLst>
      <p:ext uri="{BB962C8B-B14F-4D97-AF65-F5344CB8AC3E}">
        <p14:creationId xmlns:p14="http://schemas.microsoft.com/office/powerpoint/2010/main" val="1487071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765-5324-4F6D-2792-D8B367B2E877}"/>
              </a:ext>
            </a:extLst>
          </p:cNvPr>
          <p:cNvSpPr>
            <a:spLocks noGrp="1"/>
          </p:cNvSpPr>
          <p:nvPr>
            <p:ph type="title"/>
          </p:nvPr>
        </p:nvSpPr>
        <p:spPr>
          <a:xfrm>
            <a:off x="688916" y="699542"/>
            <a:ext cx="8100000" cy="972000"/>
          </a:xfrm>
        </p:spPr>
        <p:txBody>
          <a:bodyPr/>
          <a:lstStyle/>
          <a:p>
            <a:r>
              <a:rPr lang="en-NL" dirty="0"/>
              <a:t>Join</a:t>
            </a:r>
          </a:p>
        </p:txBody>
      </p:sp>
      <p:pic>
        <p:nvPicPr>
          <p:cNvPr id="9" name="Content Placeholder 8">
            <a:extLst>
              <a:ext uri="{FF2B5EF4-FFF2-40B4-BE49-F238E27FC236}">
                <a16:creationId xmlns:a16="http://schemas.microsoft.com/office/drawing/2014/main" id="{E1DC6DA3-BEA7-EAEF-1F1E-DE43DD959C52}"/>
              </a:ext>
            </a:extLst>
          </p:cNvPr>
          <p:cNvPicPr>
            <a:picLocks noGrp="1" noChangeAspect="1"/>
          </p:cNvPicPr>
          <p:nvPr>
            <p:ph idx="1"/>
          </p:nvPr>
        </p:nvPicPr>
        <p:blipFill>
          <a:blip r:embed="rId2"/>
          <a:stretch>
            <a:fillRect/>
          </a:stretch>
        </p:blipFill>
        <p:spPr>
          <a:xfrm>
            <a:off x="6300192" y="2611140"/>
            <a:ext cx="2270048" cy="1244378"/>
          </a:xfrm>
          <a:prstGeom prst="rect">
            <a:avLst/>
          </a:prstGeom>
        </p:spPr>
      </p:pic>
      <p:sp>
        <p:nvSpPr>
          <p:cNvPr id="4" name="Date Placeholder 3">
            <a:extLst>
              <a:ext uri="{FF2B5EF4-FFF2-40B4-BE49-F238E27FC236}">
                <a16:creationId xmlns:a16="http://schemas.microsoft.com/office/drawing/2014/main" id="{59352E97-6852-3106-0F25-780D55B79A5A}"/>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1A30C2DC-25E6-F978-60DA-8B8F5460CE3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50012AB-76C0-F7CD-BA08-C5B8C19B0DEE}"/>
              </a:ext>
            </a:extLst>
          </p:cNvPr>
          <p:cNvSpPr>
            <a:spLocks noGrp="1"/>
          </p:cNvSpPr>
          <p:nvPr>
            <p:ph type="sldNum" sz="quarter" idx="12"/>
          </p:nvPr>
        </p:nvSpPr>
        <p:spPr/>
        <p:txBody>
          <a:bodyPr/>
          <a:lstStyle/>
          <a:p>
            <a:pPr algn="l"/>
            <a:r>
              <a:rPr lang="nl-NL"/>
              <a:t>| </a:t>
            </a:r>
            <a:fld id="{6C885DEC-5AE5-4403-A92E-278225061E43}" type="slidenum">
              <a:rPr lang="nl-NL" smtClean="0"/>
              <a:pPr algn="l"/>
              <a:t>104</a:t>
            </a:fld>
            <a:endParaRPr lang="nl-NL" dirty="0"/>
          </a:p>
        </p:txBody>
      </p:sp>
      <p:pic>
        <p:nvPicPr>
          <p:cNvPr id="7" name="Picture 6">
            <a:extLst>
              <a:ext uri="{FF2B5EF4-FFF2-40B4-BE49-F238E27FC236}">
                <a16:creationId xmlns:a16="http://schemas.microsoft.com/office/drawing/2014/main" id="{BE8D8025-65F1-4A74-83F3-3507D65DE993}"/>
              </a:ext>
            </a:extLst>
          </p:cNvPr>
          <p:cNvPicPr>
            <a:picLocks noChangeAspect="1"/>
          </p:cNvPicPr>
          <p:nvPr/>
        </p:nvPicPr>
        <p:blipFill>
          <a:blip r:embed="rId3"/>
          <a:stretch>
            <a:fillRect/>
          </a:stretch>
        </p:blipFill>
        <p:spPr>
          <a:xfrm>
            <a:off x="688733" y="1198800"/>
            <a:ext cx="4949428" cy="1531178"/>
          </a:xfrm>
          <a:prstGeom prst="rect">
            <a:avLst/>
          </a:prstGeom>
        </p:spPr>
      </p:pic>
      <p:pic>
        <p:nvPicPr>
          <p:cNvPr id="8" name="Picture 7">
            <a:extLst>
              <a:ext uri="{FF2B5EF4-FFF2-40B4-BE49-F238E27FC236}">
                <a16:creationId xmlns:a16="http://schemas.microsoft.com/office/drawing/2014/main" id="{303BC603-C0D5-5169-231F-D0D3D798FE73}"/>
              </a:ext>
            </a:extLst>
          </p:cNvPr>
          <p:cNvPicPr>
            <a:picLocks noChangeAspect="1"/>
          </p:cNvPicPr>
          <p:nvPr/>
        </p:nvPicPr>
        <p:blipFill>
          <a:blip r:embed="rId4"/>
          <a:stretch>
            <a:fillRect/>
          </a:stretch>
        </p:blipFill>
        <p:spPr>
          <a:xfrm>
            <a:off x="688733" y="3543240"/>
            <a:ext cx="4949428" cy="311939"/>
          </a:xfrm>
          <a:prstGeom prst="rect">
            <a:avLst/>
          </a:prstGeom>
        </p:spPr>
      </p:pic>
    </p:spTree>
    <p:extLst>
      <p:ext uri="{BB962C8B-B14F-4D97-AF65-F5344CB8AC3E}">
        <p14:creationId xmlns:p14="http://schemas.microsoft.com/office/powerpoint/2010/main" val="156417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36D6-2A8A-DCDA-0986-E31A5AEBB9ED}"/>
              </a:ext>
            </a:extLst>
          </p:cNvPr>
          <p:cNvSpPr>
            <a:spLocks noGrp="1"/>
          </p:cNvSpPr>
          <p:nvPr>
            <p:ph type="title"/>
          </p:nvPr>
        </p:nvSpPr>
        <p:spPr>
          <a:xfrm>
            <a:off x="693729" y="432966"/>
            <a:ext cx="8100000" cy="972000"/>
          </a:xfrm>
        </p:spPr>
        <p:txBody>
          <a:bodyPr/>
          <a:lstStyle/>
          <a:p>
            <a:r>
              <a:rPr lang="en-NL" dirty="0"/>
              <a:t>Mergen</a:t>
            </a:r>
          </a:p>
        </p:txBody>
      </p:sp>
      <p:sp>
        <p:nvSpPr>
          <p:cNvPr id="4" name="Date Placeholder 3">
            <a:extLst>
              <a:ext uri="{FF2B5EF4-FFF2-40B4-BE49-F238E27FC236}">
                <a16:creationId xmlns:a16="http://schemas.microsoft.com/office/drawing/2014/main" id="{D55AF2E5-F1E1-79E6-2339-54B5A34AACE6}"/>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37737F0A-F0B7-2824-632C-7B720B3CCB0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A2B12D8-C6A5-CB7C-D465-E62E3EFA6149}"/>
              </a:ext>
            </a:extLst>
          </p:cNvPr>
          <p:cNvSpPr>
            <a:spLocks noGrp="1"/>
          </p:cNvSpPr>
          <p:nvPr>
            <p:ph type="sldNum" sz="quarter" idx="12"/>
          </p:nvPr>
        </p:nvSpPr>
        <p:spPr/>
        <p:txBody>
          <a:bodyPr/>
          <a:lstStyle/>
          <a:p>
            <a:pPr algn="l"/>
            <a:r>
              <a:rPr lang="nl-NL"/>
              <a:t>| </a:t>
            </a:r>
            <a:fld id="{6C885DEC-5AE5-4403-A92E-278225061E43}" type="slidenum">
              <a:rPr lang="nl-NL" smtClean="0"/>
              <a:pPr algn="l"/>
              <a:t>105</a:t>
            </a:fld>
            <a:endParaRPr lang="nl-NL" dirty="0"/>
          </a:p>
        </p:txBody>
      </p:sp>
      <p:pic>
        <p:nvPicPr>
          <p:cNvPr id="13" name="Picture 12">
            <a:extLst>
              <a:ext uri="{FF2B5EF4-FFF2-40B4-BE49-F238E27FC236}">
                <a16:creationId xmlns:a16="http://schemas.microsoft.com/office/drawing/2014/main" id="{5E039489-236D-E8AE-6052-BB7587992DB5}"/>
              </a:ext>
            </a:extLst>
          </p:cNvPr>
          <p:cNvPicPr>
            <a:picLocks noChangeAspect="1"/>
          </p:cNvPicPr>
          <p:nvPr/>
        </p:nvPicPr>
        <p:blipFill>
          <a:blip r:embed="rId2"/>
          <a:stretch>
            <a:fillRect/>
          </a:stretch>
        </p:blipFill>
        <p:spPr>
          <a:xfrm>
            <a:off x="697669" y="987574"/>
            <a:ext cx="3759438" cy="1211780"/>
          </a:xfrm>
          <a:prstGeom prst="rect">
            <a:avLst/>
          </a:prstGeom>
        </p:spPr>
      </p:pic>
      <p:pic>
        <p:nvPicPr>
          <p:cNvPr id="14" name="Picture 13">
            <a:extLst>
              <a:ext uri="{FF2B5EF4-FFF2-40B4-BE49-F238E27FC236}">
                <a16:creationId xmlns:a16="http://schemas.microsoft.com/office/drawing/2014/main" id="{32CBBF43-269C-2532-1D39-C5CE41274F73}"/>
              </a:ext>
            </a:extLst>
          </p:cNvPr>
          <p:cNvPicPr>
            <a:picLocks noChangeAspect="1"/>
          </p:cNvPicPr>
          <p:nvPr/>
        </p:nvPicPr>
        <p:blipFill>
          <a:blip r:embed="rId3"/>
          <a:stretch>
            <a:fillRect/>
          </a:stretch>
        </p:blipFill>
        <p:spPr>
          <a:xfrm>
            <a:off x="696947" y="2675289"/>
            <a:ext cx="3731037" cy="281416"/>
          </a:xfrm>
          <a:prstGeom prst="rect">
            <a:avLst/>
          </a:prstGeom>
        </p:spPr>
      </p:pic>
      <p:sp>
        <p:nvSpPr>
          <p:cNvPr id="15" name="TextBox 14">
            <a:extLst>
              <a:ext uri="{FF2B5EF4-FFF2-40B4-BE49-F238E27FC236}">
                <a16:creationId xmlns:a16="http://schemas.microsoft.com/office/drawing/2014/main" id="{C7B8FBF2-AB21-3B66-93E5-DA7CB1951CB7}"/>
              </a:ext>
            </a:extLst>
          </p:cNvPr>
          <p:cNvSpPr txBox="1"/>
          <p:nvPr/>
        </p:nvSpPr>
        <p:spPr>
          <a:xfrm>
            <a:off x="696947" y="2318301"/>
            <a:ext cx="740587" cy="276999"/>
          </a:xfrm>
          <a:prstGeom prst="rect">
            <a:avLst/>
          </a:prstGeom>
          <a:noFill/>
        </p:spPr>
        <p:txBody>
          <a:bodyPr wrap="none" lIns="0" tIns="0" rIns="0" bIns="0" rtlCol="0">
            <a:spAutoFit/>
          </a:bodyPr>
          <a:lstStyle/>
          <a:p>
            <a:r>
              <a:rPr lang="en-NL" dirty="0"/>
              <a:t>Mergen</a:t>
            </a:r>
          </a:p>
        </p:txBody>
      </p:sp>
      <p:pic>
        <p:nvPicPr>
          <p:cNvPr id="16" name="Picture 15">
            <a:extLst>
              <a:ext uri="{FF2B5EF4-FFF2-40B4-BE49-F238E27FC236}">
                <a16:creationId xmlns:a16="http://schemas.microsoft.com/office/drawing/2014/main" id="{BE3938A7-7C2D-5512-7584-D9DB966775AC}"/>
              </a:ext>
            </a:extLst>
          </p:cNvPr>
          <p:cNvPicPr>
            <a:picLocks noChangeAspect="1"/>
          </p:cNvPicPr>
          <p:nvPr/>
        </p:nvPicPr>
        <p:blipFill>
          <a:blip r:embed="rId4"/>
          <a:stretch>
            <a:fillRect/>
          </a:stretch>
        </p:blipFill>
        <p:spPr>
          <a:xfrm>
            <a:off x="696947" y="3297067"/>
            <a:ext cx="2290877" cy="1345571"/>
          </a:xfrm>
          <a:prstGeom prst="rect">
            <a:avLst/>
          </a:prstGeom>
        </p:spPr>
      </p:pic>
      <p:sp>
        <p:nvSpPr>
          <p:cNvPr id="17" name="TextBox 16">
            <a:extLst>
              <a:ext uri="{FF2B5EF4-FFF2-40B4-BE49-F238E27FC236}">
                <a16:creationId xmlns:a16="http://schemas.microsoft.com/office/drawing/2014/main" id="{7B0BE57A-3240-1E78-A152-7C2D8E39904A}"/>
              </a:ext>
            </a:extLst>
          </p:cNvPr>
          <p:cNvSpPr txBox="1"/>
          <p:nvPr/>
        </p:nvSpPr>
        <p:spPr>
          <a:xfrm>
            <a:off x="696947" y="2979366"/>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40465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748C-EF1C-614E-00B1-22BD2A0BC1B1}"/>
              </a:ext>
            </a:extLst>
          </p:cNvPr>
          <p:cNvSpPr>
            <a:spLocks noGrp="1"/>
          </p:cNvSpPr>
          <p:nvPr>
            <p:ph type="title"/>
          </p:nvPr>
        </p:nvSpPr>
        <p:spPr>
          <a:xfrm>
            <a:off x="699391" y="627534"/>
            <a:ext cx="8100000" cy="972000"/>
          </a:xfrm>
        </p:spPr>
        <p:txBody>
          <a:bodyPr/>
          <a:lstStyle/>
          <a:p>
            <a:r>
              <a:rPr lang="en-NL" dirty="0"/>
              <a:t>Concatenate </a:t>
            </a:r>
          </a:p>
        </p:txBody>
      </p:sp>
      <p:pic>
        <p:nvPicPr>
          <p:cNvPr id="7" name="Content Placeholder 6">
            <a:extLst>
              <a:ext uri="{FF2B5EF4-FFF2-40B4-BE49-F238E27FC236}">
                <a16:creationId xmlns:a16="http://schemas.microsoft.com/office/drawing/2014/main" id="{A2E5EB63-0891-0061-223D-533198261273}"/>
              </a:ext>
            </a:extLst>
          </p:cNvPr>
          <p:cNvPicPr>
            <a:picLocks noGrp="1" noChangeAspect="1"/>
          </p:cNvPicPr>
          <p:nvPr>
            <p:ph idx="1"/>
          </p:nvPr>
        </p:nvPicPr>
        <p:blipFill>
          <a:blip r:embed="rId2"/>
          <a:stretch>
            <a:fillRect/>
          </a:stretch>
        </p:blipFill>
        <p:spPr>
          <a:xfrm>
            <a:off x="699391" y="1203598"/>
            <a:ext cx="3728593" cy="1260462"/>
          </a:xfrm>
          <a:prstGeom prst="rect">
            <a:avLst/>
          </a:prstGeom>
        </p:spPr>
      </p:pic>
      <p:sp>
        <p:nvSpPr>
          <p:cNvPr id="4" name="Date Placeholder 3">
            <a:extLst>
              <a:ext uri="{FF2B5EF4-FFF2-40B4-BE49-F238E27FC236}">
                <a16:creationId xmlns:a16="http://schemas.microsoft.com/office/drawing/2014/main" id="{42D1BABD-28C7-FF80-7639-D6FF83B7A773}"/>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77BEC351-DB8E-C495-9FB0-25DD0098DFE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560B045-FA45-44F1-A78F-4F2BC5B66236}"/>
              </a:ext>
            </a:extLst>
          </p:cNvPr>
          <p:cNvSpPr>
            <a:spLocks noGrp="1"/>
          </p:cNvSpPr>
          <p:nvPr>
            <p:ph type="sldNum" sz="quarter" idx="12"/>
          </p:nvPr>
        </p:nvSpPr>
        <p:spPr/>
        <p:txBody>
          <a:bodyPr/>
          <a:lstStyle/>
          <a:p>
            <a:pPr algn="l"/>
            <a:r>
              <a:rPr lang="nl-NL"/>
              <a:t>| </a:t>
            </a:r>
            <a:fld id="{6C885DEC-5AE5-4403-A92E-278225061E43}" type="slidenum">
              <a:rPr lang="nl-NL" smtClean="0"/>
              <a:pPr algn="l"/>
              <a:t>106</a:t>
            </a:fld>
            <a:endParaRPr lang="nl-NL" dirty="0"/>
          </a:p>
        </p:txBody>
      </p:sp>
      <p:pic>
        <p:nvPicPr>
          <p:cNvPr id="8" name="Picture 7">
            <a:extLst>
              <a:ext uri="{FF2B5EF4-FFF2-40B4-BE49-F238E27FC236}">
                <a16:creationId xmlns:a16="http://schemas.microsoft.com/office/drawing/2014/main" id="{14C02E15-BA5F-3545-CC08-732A59C8ADC4}"/>
              </a:ext>
            </a:extLst>
          </p:cNvPr>
          <p:cNvPicPr>
            <a:picLocks noChangeAspect="1"/>
          </p:cNvPicPr>
          <p:nvPr/>
        </p:nvPicPr>
        <p:blipFill>
          <a:blip r:embed="rId3"/>
          <a:stretch>
            <a:fillRect/>
          </a:stretch>
        </p:blipFill>
        <p:spPr>
          <a:xfrm>
            <a:off x="689099" y="2790867"/>
            <a:ext cx="3009900" cy="381000"/>
          </a:xfrm>
          <a:prstGeom prst="rect">
            <a:avLst/>
          </a:prstGeom>
        </p:spPr>
      </p:pic>
      <p:sp>
        <p:nvSpPr>
          <p:cNvPr id="9" name="TextBox 8">
            <a:extLst>
              <a:ext uri="{FF2B5EF4-FFF2-40B4-BE49-F238E27FC236}">
                <a16:creationId xmlns:a16="http://schemas.microsoft.com/office/drawing/2014/main" id="{8305D86F-9FBA-FC85-88CB-9B6C988719B5}"/>
              </a:ext>
            </a:extLst>
          </p:cNvPr>
          <p:cNvSpPr txBox="1"/>
          <p:nvPr/>
        </p:nvSpPr>
        <p:spPr>
          <a:xfrm>
            <a:off x="713759" y="2513868"/>
            <a:ext cx="676467" cy="276999"/>
          </a:xfrm>
          <a:prstGeom prst="rect">
            <a:avLst/>
          </a:prstGeom>
          <a:noFill/>
        </p:spPr>
        <p:txBody>
          <a:bodyPr wrap="none" lIns="0" tIns="0" rIns="0" bIns="0" rtlCol="0">
            <a:spAutoFit/>
          </a:bodyPr>
          <a:lstStyle/>
          <a:p>
            <a:r>
              <a:rPr lang="en-NL" dirty="0"/>
              <a:t>Concat</a:t>
            </a:r>
          </a:p>
        </p:txBody>
      </p:sp>
      <p:pic>
        <p:nvPicPr>
          <p:cNvPr id="10" name="Picture 9">
            <a:extLst>
              <a:ext uri="{FF2B5EF4-FFF2-40B4-BE49-F238E27FC236}">
                <a16:creationId xmlns:a16="http://schemas.microsoft.com/office/drawing/2014/main" id="{6B5CBC3B-3A05-3321-0C5F-BCCFEB66F680}"/>
              </a:ext>
            </a:extLst>
          </p:cNvPr>
          <p:cNvPicPr>
            <a:picLocks noChangeAspect="1"/>
          </p:cNvPicPr>
          <p:nvPr/>
        </p:nvPicPr>
        <p:blipFill>
          <a:blip r:embed="rId4"/>
          <a:stretch>
            <a:fillRect/>
          </a:stretch>
        </p:blipFill>
        <p:spPr>
          <a:xfrm>
            <a:off x="675505" y="3315074"/>
            <a:ext cx="1086856" cy="1435359"/>
          </a:xfrm>
          <a:prstGeom prst="rect">
            <a:avLst/>
          </a:prstGeom>
        </p:spPr>
      </p:pic>
      <p:sp>
        <p:nvSpPr>
          <p:cNvPr id="11" name="TextBox 10">
            <a:extLst>
              <a:ext uri="{FF2B5EF4-FFF2-40B4-BE49-F238E27FC236}">
                <a16:creationId xmlns:a16="http://schemas.microsoft.com/office/drawing/2014/main" id="{A496E792-DDCA-F45C-90CA-B689C60C9089}"/>
              </a:ext>
            </a:extLst>
          </p:cNvPr>
          <p:cNvSpPr txBox="1"/>
          <p:nvPr/>
        </p:nvSpPr>
        <p:spPr>
          <a:xfrm>
            <a:off x="2193010" y="4021810"/>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14158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0B55-6832-62AB-9454-E9A12CC9320D}"/>
              </a:ext>
            </a:extLst>
          </p:cNvPr>
          <p:cNvSpPr>
            <a:spLocks noGrp="1"/>
          </p:cNvSpPr>
          <p:nvPr>
            <p:ph type="title"/>
          </p:nvPr>
        </p:nvSpPr>
        <p:spPr/>
        <p:txBody>
          <a:bodyPr/>
          <a:lstStyle/>
          <a:p>
            <a:r>
              <a:rPr lang="en-NL"/>
              <a:t>Vervolg opgaves</a:t>
            </a:r>
          </a:p>
        </p:txBody>
      </p:sp>
      <p:sp>
        <p:nvSpPr>
          <p:cNvPr id="3" name="Content Placeholder 2">
            <a:extLst>
              <a:ext uri="{FF2B5EF4-FFF2-40B4-BE49-F238E27FC236}">
                <a16:creationId xmlns:a16="http://schemas.microsoft.com/office/drawing/2014/main" id="{C597B392-8F9C-D7BA-2E10-148F15D2FE9C}"/>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854622C8-E99B-F2D3-6144-7D2EAC3F44DD}"/>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4A9D5413-BB4B-8BFB-23BF-64772834250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C62E8-7095-2288-6FA0-DE0C5126738E}"/>
              </a:ext>
            </a:extLst>
          </p:cNvPr>
          <p:cNvSpPr>
            <a:spLocks noGrp="1"/>
          </p:cNvSpPr>
          <p:nvPr>
            <p:ph type="sldNum" sz="quarter" idx="12"/>
          </p:nvPr>
        </p:nvSpPr>
        <p:spPr/>
        <p:txBody>
          <a:bodyPr/>
          <a:lstStyle/>
          <a:p>
            <a:pPr algn="l"/>
            <a:r>
              <a:rPr lang="nl-NL"/>
              <a:t>| </a:t>
            </a:r>
            <a:fld id="{6C885DEC-5AE5-4403-A92E-278225061E43}" type="slidenum">
              <a:rPr lang="nl-NL" smtClean="0"/>
              <a:pPr algn="l"/>
              <a:t>107</a:t>
            </a:fld>
            <a:endParaRPr lang="nl-NL" dirty="0"/>
          </a:p>
        </p:txBody>
      </p:sp>
    </p:spTree>
    <p:extLst>
      <p:ext uri="{BB962C8B-B14F-4D97-AF65-F5344CB8AC3E}">
        <p14:creationId xmlns:p14="http://schemas.microsoft.com/office/powerpoint/2010/main" val="1710728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D8C3-E9E7-2EC7-BED5-51557127AEE1}"/>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166283C3-7BCA-8045-7A3B-90BE1FD5DD49}"/>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F2701BE-8AED-38BB-3B9C-02077CDD706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46AF228-C7D7-2466-3C64-D96C348FEF4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725D5A-9669-C6C8-494A-000DD88952DE}"/>
              </a:ext>
            </a:extLst>
          </p:cNvPr>
          <p:cNvSpPr>
            <a:spLocks noGrp="1"/>
          </p:cNvSpPr>
          <p:nvPr>
            <p:ph type="sldNum" sz="quarter" idx="12"/>
          </p:nvPr>
        </p:nvSpPr>
        <p:spPr/>
        <p:txBody>
          <a:bodyPr/>
          <a:lstStyle/>
          <a:p>
            <a:pPr algn="l"/>
            <a:r>
              <a:rPr lang="nl-NL"/>
              <a:t>| </a:t>
            </a:r>
            <a:fld id="{6C885DEC-5AE5-4403-A92E-278225061E43}" type="slidenum">
              <a:rPr lang="nl-NL" smtClean="0"/>
              <a:pPr algn="l"/>
              <a:t>108</a:t>
            </a:fld>
            <a:endParaRPr lang="nl-NL" dirty="0"/>
          </a:p>
        </p:txBody>
      </p:sp>
    </p:spTree>
    <p:extLst>
      <p:ext uri="{BB962C8B-B14F-4D97-AF65-F5344CB8AC3E}">
        <p14:creationId xmlns:p14="http://schemas.microsoft.com/office/powerpoint/2010/main" val="1456527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6FD-1D49-4BD7-86F2-2CD4C4719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BD275-CB59-BCD0-22AD-3C4F4AC02D0E}"/>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E9D96EE6-CB5A-0CF7-54AD-EEC93500F145}"/>
              </a:ext>
            </a:extLst>
          </p:cNvPr>
          <p:cNvSpPr>
            <a:spLocks noGrp="1"/>
          </p:cNvSpPr>
          <p:nvPr>
            <p:ph idx="1"/>
          </p:nvPr>
        </p:nvSpPr>
        <p:spPr>
          <a:xfrm>
            <a:off x="689099" y="1563639"/>
            <a:ext cx="8100000" cy="3173864"/>
          </a:xfrm>
        </p:spPr>
        <p:txBody>
          <a:bodyPr/>
          <a:lstStyle/>
          <a:p>
            <a:r>
              <a:rPr lang="en-GB" dirty="0" err="1"/>
              <a:t>GeoPandas</a:t>
            </a:r>
            <a:r>
              <a:rPr lang="en-GB" dirty="0"/>
              <a:t> = Pandas + GIS-</a:t>
            </a:r>
            <a:r>
              <a:rPr lang="en-GB" dirty="0" err="1"/>
              <a:t>functionaliteit</a:t>
            </a:r>
            <a:r>
              <a:rPr lang="en-GB" dirty="0"/>
              <a:t> in Python</a:t>
            </a:r>
          </a:p>
          <a:p>
            <a:pPr marL="0" indent="0">
              <a:buNone/>
            </a:pPr>
            <a:endParaRPr lang="en-GB" dirty="0"/>
          </a:p>
          <a:p>
            <a:endParaRPr lang="en-GB" dirty="0"/>
          </a:p>
          <a:p>
            <a:r>
              <a:rPr lang="en-GB" dirty="0" err="1"/>
              <a:t>GeoPandas</a:t>
            </a:r>
            <a:r>
              <a:rPr lang="en-GB" dirty="0"/>
              <a:t> is </a:t>
            </a:r>
            <a:r>
              <a:rPr lang="en-GB" dirty="0" err="1"/>
              <a:t>een</a:t>
            </a:r>
            <a:r>
              <a:rPr lang="en-GB" dirty="0"/>
              <a:t> </a:t>
            </a:r>
            <a:r>
              <a:rPr lang="en-GB" dirty="0" err="1"/>
              <a:t>uitbreiding</a:t>
            </a:r>
            <a:r>
              <a:rPr lang="en-GB" dirty="0"/>
              <a:t> van Pandas </a:t>
            </a:r>
            <a:r>
              <a:rPr lang="en-GB" dirty="0" err="1"/>
              <a:t>waarmee</a:t>
            </a:r>
            <a:r>
              <a:rPr lang="en-GB" dirty="0"/>
              <a:t> je </a:t>
            </a:r>
            <a:r>
              <a:rPr lang="en-GB" dirty="0" err="1"/>
              <a:t>eenvoudig</a:t>
            </a:r>
            <a:r>
              <a:rPr lang="en-GB" dirty="0"/>
              <a:t> </a:t>
            </a:r>
            <a:r>
              <a:rPr lang="en-GB" dirty="0" err="1"/>
              <a:t>kunt</a:t>
            </a:r>
            <a:r>
              <a:rPr lang="en-GB" dirty="0"/>
              <a:t> </a:t>
            </a:r>
            <a:r>
              <a:rPr lang="en-GB" dirty="0" err="1"/>
              <a:t>werken</a:t>
            </a:r>
            <a:r>
              <a:rPr lang="en-GB" dirty="0"/>
              <a:t> met </a:t>
            </a:r>
            <a:r>
              <a:rPr lang="en-GB" dirty="0" err="1"/>
              <a:t>geografische</a:t>
            </a:r>
            <a:r>
              <a:rPr lang="en-GB" dirty="0"/>
              <a:t> data (</a:t>
            </a:r>
            <a:r>
              <a:rPr lang="en-GB" dirty="0" err="1"/>
              <a:t>zoals</a:t>
            </a:r>
            <a:r>
              <a:rPr lang="en-GB" dirty="0"/>
              <a:t> </a:t>
            </a:r>
            <a:r>
              <a:rPr lang="en-GB" dirty="0" err="1"/>
              <a:t>punten</a:t>
            </a:r>
            <a:r>
              <a:rPr lang="en-GB" dirty="0"/>
              <a:t>, </a:t>
            </a:r>
            <a:r>
              <a:rPr lang="en-GB" dirty="0" err="1"/>
              <a:t>lijnen</a:t>
            </a:r>
            <a:r>
              <a:rPr lang="en-GB" dirty="0"/>
              <a:t> </a:t>
            </a:r>
            <a:r>
              <a:rPr lang="en-GB" dirty="0" err="1"/>
              <a:t>en</a:t>
            </a:r>
            <a:r>
              <a:rPr lang="en-GB" dirty="0"/>
              <a:t> </a:t>
            </a:r>
            <a:r>
              <a:rPr lang="en-GB" dirty="0" err="1"/>
              <a:t>polygonen</a:t>
            </a:r>
            <a:r>
              <a:rPr lang="en-GB" dirty="0"/>
              <a:t>).</a:t>
            </a:r>
            <a:br>
              <a:rPr lang="en-GB" dirty="0"/>
            </a:br>
            <a:r>
              <a:rPr lang="en-GB" dirty="0"/>
              <a:t>Het </a:t>
            </a:r>
            <a:r>
              <a:rPr lang="en-GB" dirty="0" err="1"/>
              <a:t>combineert</a:t>
            </a:r>
            <a:r>
              <a:rPr lang="en-GB" dirty="0"/>
              <a:t> de </a:t>
            </a:r>
            <a:r>
              <a:rPr lang="en-GB" dirty="0" err="1"/>
              <a:t>kracht</a:t>
            </a:r>
            <a:r>
              <a:rPr lang="en-GB" dirty="0"/>
              <a:t> van Pandas </a:t>
            </a:r>
            <a:r>
              <a:rPr lang="en-GB" dirty="0" err="1"/>
              <a:t>voor</a:t>
            </a:r>
            <a:r>
              <a:rPr lang="en-GB" dirty="0"/>
              <a:t> </a:t>
            </a:r>
            <a:r>
              <a:rPr lang="en-GB" dirty="0" err="1"/>
              <a:t>datamanipulatie</a:t>
            </a:r>
            <a:r>
              <a:rPr lang="en-GB" dirty="0"/>
              <a:t> met de </a:t>
            </a:r>
            <a:r>
              <a:rPr lang="en-GB" dirty="0" err="1"/>
              <a:t>mogelijkheden</a:t>
            </a:r>
            <a:r>
              <a:rPr lang="en-GB" dirty="0"/>
              <a:t> van Shapely </a:t>
            </a:r>
            <a:r>
              <a:rPr lang="en-GB" dirty="0" err="1"/>
              <a:t>en</a:t>
            </a:r>
            <a:r>
              <a:rPr lang="en-GB" dirty="0"/>
              <a:t> Fiona </a:t>
            </a:r>
            <a:r>
              <a:rPr lang="en-GB" dirty="0" err="1"/>
              <a:t>voor</a:t>
            </a:r>
            <a:r>
              <a:rPr lang="en-GB" dirty="0"/>
              <a:t> </a:t>
            </a:r>
            <a:r>
              <a:rPr lang="en-GB" dirty="0" err="1"/>
              <a:t>ruimtelijke</a:t>
            </a:r>
            <a:r>
              <a:rPr lang="en-GB" dirty="0"/>
              <a:t> analyse.</a:t>
            </a:r>
            <a:endParaRPr lang="en-NL" dirty="0"/>
          </a:p>
        </p:txBody>
      </p:sp>
      <p:sp>
        <p:nvSpPr>
          <p:cNvPr id="4" name="Date Placeholder 3">
            <a:extLst>
              <a:ext uri="{FF2B5EF4-FFF2-40B4-BE49-F238E27FC236}">
                <a16:creationId xmlns:a16="http://schemas.microsoft.com/office/drawing/2014/main" id="{5BFBB253-B8B9-2D78-CA36-C79BF45917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40469E-B568-00C5-789C-9443679042F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59CE6-6973-FE3C-EE2F-1CD208A6CECB}"/>
              </a:ext>
            </a:extLst>
          </p:cNvPr>
          <p:cNvSpPr>
            <a:spLocks noGrp="1"/>
          </p:cNvSpPr>
          <p:nvPr>
            <p:ph type="sldNum" sz="quarter" idx="12"/>
          </p:nvPr>
        </p:nvSpPr>
        <p:spPr/>
        <p:txBody>
          <a:bodyPr/>
          <a:lstStyle/>
          <a:p>
            <a:pPr algn="l"/>
            <a:r>
              <a:rPr lang="nl-NL"/>
              <a:t>| </a:t>
            </a:r>
            <a:fld id="{6C885DEC-5AE5-4403-A92E-278225061E43}" type="slidenum">
              <a:rPr lang="nl-NL" smtClean="0"/>
              <a:pPr algn="l"/>
              <a:t>109</a:t>
            </a:fld>
            <a:endParaRPr lang="nl-NL" dirty="0"/>
          </a:p>
        </p:txBody>
      </p:sp>
    </p:spTree>
    <p:extLst>
      <p:ext uri="{BB962C8B-B14F-4D97-AF65-F5344CB8AC3E}">
        <p14:creationId xmlns:p14="http://schemas.microsoft.com/office/powerpoint/2010/main" val="26282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CBD8F58E-1C9A-D040-9CC2-A3DA21928927}" type="datetime1">
              <a:rPr lang="en-US" smtClean="0"/>
              <a:t>10/12/25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C8A461-FB83-8907-23E4-36178DB9DFB9}"/>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5477826-D8DC-763B-B199-F8662A2A151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9663CC5-EE42-7BF0-1A82-1D8F32500BB3}"/>
              </a:ext>
            </a:extLst>
          </p:cNvPr>
          <p:cNvSpPr>
            <a:spLocks noGrp="1"/>
          </p:cNvSpPr>
          <p:nvPr>
            <p:ph type="sldNum" sz="quarter" idx="12"/>
          </p:nvPr>
        </p:nvSpPr>
        <p:spPr/>
        <p:txBody>
          <a:bodyPr/>
          <a:lstStyle/>
          <a:p>
            <a:pPr algn="l"/>
            <a:r>
              <a:rPr lang="nl-NL"/>
              <a:t>| </a:t>
            </a:r>
            <a:fld id="{6C885DEC-5AE5-4403-A92E-278225061E43}" type="slidenum">
              <a:rPr lang="nl-NL" smtClean="0"/>
              <a:pPr algn="l"/>
              <a:t>110</a:t>
            </a:fld>
            <a:endParaRPr lang="nl-NL" dirty="0"/>
          </a:p>
        </p:txBody>
      </p:sp>
      <p:pic>
        <p:nvPicPr>
          <p:cNvPr id="7" name="Picture 6">
            <a:extLst>
              <a:ext uri="{FF2B5EF4-FFF2-40B4-BE49-F238E27FC236}">
                <a16:creationId xmlns:a16="http://schemas.microsoft.com/office/drawing/2014/main" id="{28EE9C7A-74A2-9907-2A5A-EFA14959508D}"/>
              </a:ext>
            </a:extLst>
          </p:cNvPr>
          <p:cNvPicPr>
            <a:picLocks noChangeAspect="1"/>
          </p:cNvPicPr>
          <p:nvPr/>
        </p:nvPicPr>
        <p:blipFill>
          <a:blip r:embed="rId2"/>
          <a:stretch>
            <a:fillRect/>
          </a:stretch>
        </p:blipFill>
        <p:spPr>
          <a:xfrm>
            <a:off x="539552" y="1347614"/>
            <a:ext cx="7772400" cy="1725877"/>
          </a:xfrm>
          <a:prstGeom prst="rect">
            <a:avLst/>
          </a:prstGeom>
        </p:spPr>
      </p:pic>
      <p:sp>
        <p:nvSpPr>
          <p:cNvPr id="9" name="Title 1">
            <a:extLst>
              <a:ext uri="{FF2B5EF4-FFF2-40B4-BE49-F238E27FC236}">
                <a16:creationId xmlns:a16="http://schemas.microsoft.com/office/drawing/2014/main" id="{62068D0A-FF15-9574-A41D-FCB06E2658C9}"/>
              </a:ext>
            </a:extLst>
          </p:cNvPr>
          <p:cNvSpPr>
            <a:spLocks noGrp="1"/>
          </p:cNvSpPr>
          <p:nvPr>
            <p:ph type="title"/>
          </p:nvPr>
        </p:nvSpPr>
        <p:spPr>
          <a:xfrm>
            <a:off x="689099" y="699542"/>
            <a:ext cx="8100000" cy="972000"/>
          </a:xfrm>
        </p:spPr>
        <p:txBody>
          <a:bodyPr/>
          <a:lstStyle/>
          <a:p>
            <a:r>
              <a:rPr lang="en-NL" dirty="0"/>
              <a:t>Geopandas installie in je environment</a:t>
            </a:r>
          </a:p>
        </p:txBody>
      </p:sp>
      <p:pic>
        <p:nvPicPr>
          <p:cNvPr id="10" name="Picture 9">
            <a:extLst>
              <a:ext uri="{FF2B5EF4-FFF2-40B4-BE49-F238E27FC236}">
                <a16:creationId xmlns:a16="http://schemas.microsoft.com/office/drawing/2014/main" id="{C13C2C3C-8C44-8FBD-242E-1D6A2A11CDEB}"/>
              </a:ext>
            </a:extLst>
          </p:cNvPr>
          <p:cNvPicPr>
            <a:picLocks noChangeAspect="1"/>
          </p:cNvPicPr>
          <p:nvPr/>
        </p:nvPicPr>
        <p:blipFill>
          <a:blip r:embed="rId3"/>
          <a:stretch>
            <a:fillRect/>
          </a:stretch>
        </p:blipFill>
        <p:spPr>
          <a:xfrm>
            <a:off x="669295" y="2931790"/>
            <a:ext cx="7772400" cy="1725877"/>
          </a:xfrm>
          <a:prstGeom prst="rect">
            <a:avLst/>
          </a:prstGeom>
        </p:spPr>
      </p:pic>
    </p:spTree>
    <p:extLst>
      <p:ext uri="{BB962C8B-B14F-4D97-AF65-F5344CB8AC3E}">
        <p14:creationId xmlns:p14="http://schemas.microsoft.com/office/powerpoint/2010/main" val="1594864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732A-A8F4-6D94-4DD2-24B000638BC2}"/>
              </a:ext>
            </a:extLst>
          </p:cNvPr>
          <p:cNvSpPr>
            <a:spLocks noGrp="1"/>
          </p:cNvSpPr>
          <p:nvPr>
            <p:ph type="title"/>
          </p:nvPr>
        </p:nvSpPr>
        <p:spPr/>
        <p:txBody>
          <a:bodyPr/>
          <a:lstStyle/>
          <a:p>
            <a:r>
              <a:rPr lang="en-NL" dirty="0"/>
              <a:t>Belangrijkste geodataframe eigenschappen</a:t>
            </a:r>
          </a:p>
        </p:txBody>
      </p:sp>
      <p:pic>
        <p:nvPicPr>
          <p:cNvPr id="7" name="Content Placeholder 6">
            <a:extLst>
              <a:ext uri="{FF2B5EF4-FFF2-40B4-BE49-F238E27FC236}">
                <a16:creationId xmlns:a16="http://schemas.microsoft.com/office/drawing/2014/main" id="{0507DFE8-C4C0-6F9D-D03B-E0111A897048}"/>
              </a:ext>
            </a:extLst>
          </p:cNvPr>
          <p:cNvPicPr>
            <a:picLocks noGrp="1" noChangeAspect="1"/>
          </p:cNvPicPr>
          <p:nvPr>
            <p:ph idx="1"/>
          </p:nvPr>
        </p:nvPicPr>
        <p:blipFill>
          <a:blip r:embed="rId2"/>
          <a:stretch>
            <a:fillRect/>
          </a:stretch>
        </p:blipFill>
        <p:spPr>
          <a:xfrm>
            <a:off x="689099" y="2571750"/>
            <a:ext cx="7466917" cy="2090737"/>
          </a:xfrm>
          <a:prstGeom prst="rect">
            <a:avLst/>
          </a:prstGeom>
        </p:spPr>
      </p:pic>
      <p:sp>
        <p:nvSpPr>
          <p:cNvPr id="4" name="Date Placeholder 3">
            <a:extLst>
              <a:ext uri="{FF2B5EF4-FFF2-40B4-BE49-F238E27FC236}">
                <a16:creationId xmlns:a16="http://schemas.microsoft.com/office/drawing/2014/main" id="{6413666D-340B-E4A7-FD7E-652C2BF8E44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9380642-0387-6E4B-2458-49FDCC28654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6634886-DB08-1756-D3F3-C5241E1A0A4C}"/>
              </a:ext>
            </a:extLst>
          </p:cNvPr>
          <p:cNvSpPr>
            <a:spLocks noGrp="1"/>
          </p:cNvSpPr>
          <p:nvPr>
            <p:ph type="sldNum" sz="quarter" idx="12"/>
          </p:nvPr>
        </p:nvSpPr>
        <p:spPr/>
        <p:txBody>
          <a:bodyPr/>
          <a:lstStyle/>
          <a:p>
            <a:pPr algn="l"/>
            <a:r>
              <a:rPr lang="nl-NL"/>
              <a:t>| </a:t>
            </a:r>
            <a:fld id="{6C885DEC-5AE5-4403-A92E-278225061E43}" type="slidenum">
              <a:rPr lang="nl-NL" smtClean="0"/>
              <a:pPr algn="l"/>
              <a:t>111</a:t>
            </a:fld>
            <a:endParaRPr lang="nl-NL" dirty="0"/>
          </a:p>
        </p:txBody>
      </p:sp>
    </p:spTree>
    <p:extLst>
      <p:ext uri="{BB962C8B-B14F-4D97-AF65-F5344CB8AC3E}">
        <p14:creationId xmlns:p14="http://schemas.microsoft.com/office/powerpoint/2010/main" val="22169955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6279-D9FC-587E-A4B3-B2D45597CAA2}"/>
              </a:ext>
            </a:extLst>
          </p:cNvPr>
          <p:cNvSpPr>
            <a:spLocks noGrp="1"/>
          </p:cNvSpPr>
          <p:nvPr>
            <p:ph type="title"/>
          </p:nvPr>
        </p:nvSpPr>
        <p:spPr>
          <a:xfrm>
            <a:off x="696356" y="627534"/>
            <a:ext cx="8100000" cy="972000"/>
          </a:xfrm>
        </p:spPr>
        <p:txBody>
          <a:bodyPr/>
          <a:lstStyle/>
          <a:p>
            <a:r>
              <a:rPr lang="en-NL" dirty="0"/>
              <a:t>Geometriën in geopandas</a:t>
            </a:r>
          </a:p>
        </p:txBody>
      </p:sp>
      <p:sp>
        <p:nvSpPr>
          <p:cNvPr id="3" name="Content Placeholder 2">
            <a:extLst>
              <a:ext uri="{FF2B5EF4-FFF2-40B4-BE49-F238E27FC236}">
                <a16:creationId xmlns:a16="http://schemas.microsoft.com/office/drawing/2014/main" id="{5C73AF4A-5C92-289D-9A80-67FBEE0C7FA3}"/>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4B7F93C5-B246-A716-DF04-5C31011C53F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246D065-60CA-4F7E-EB0A-D10E0F9AA10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9EDB797-5D06-E297-12DE-1FDE86F2D50B}"/>
              </a:ext>
            </a:extLst>
          </p:cNvPr>
          <p:cNvSpPr>
            <a:spLocks noGrp="1"/>
          </p:cNvSpPr>
          <p:nvPr>
            <p:ph type="sldNum" sz="quarter" idx="12"/>
          </p:nvPr>
        </p:nvSpPr>
        <p:spPr/>
        <p:txBody>
          <a:bodyPr/>
          <a:lstStyle/>
          <a:p>
            <a:pPr algn="l"/>
            <a:r>
              <a:rPr lang="nl-NL"/>
              <a:t>| </a:t>
            </a:r>
            <a:fld id="{6C885DEC-5AE5-4403-A92E-278225061E43}" type="slidenum">
              <a:rPr lang="nl-NL" smtClean="0"/>
              <a:pPr algn="l"/>
              <a:t>112</a:t>
            </a:fld>
            <a:endParaRPr lang="nl-NL" dirty="0"/>
          </a:p>
        </p:txBody>
      </p:sp>
      <p:pic>
        <p:nvPicPr>
          <p:cNvPr id="7" name="Picture 6">
            <a:extLst>
              <a:ext uri="{FF2B5EF4-FFF2-40B4-BE49-F238E27FC236}">
                <a16:creationId xmlns:a16="http://schemas.microsoft.com/office/drawing/2014/main" id="{66A54776-A208-4783-E1D3-69EBC0FB07E2}"/>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380294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E5233-36A8-E227-CF2B-19B7F9978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BBD81-571B-E855-BD12-9B83BE1C670B}"/>
              </a:ext>
            </a:extLst>
          </p:cNvPr>
          <p:cNvSpPr>
            <a:spLocks noGrp="1"/>
          </p:cNvSpPr>
          <p:nvPr>
            <p:ph type="title"/>
          </p:nvPr>
        </p:nvSpPr>
        <p:spPr>
          <a:xfrm>
            <a:off x="696356" y="627534"/>
            <a:ext cx="8100000" cy="972000"/>
          </a:xfrm>
        </p:spPr>
        <p:txBody>
          <a:bodyPr/>
          <a:lstStyle/>
          <a:p>
            <a:r>
              <a:rPr lang="en-NL" dirty="0"/>
              <a:t>Geometrieën in geopandas</a:t>
            </a:r>
          </a:p>
        </p:txBody>
      </p:sp>
      <p:sp>
        <p:nvSpPr>
          <p:cNvPr id="3" name="Content Placeholder 2">
            <a:extLst>
              <a:ext uri="{FF2B5EF4-FFF2-40B4-BE49-F238E27FC236}">
                <a16:creationId xmlns:a16="http://schemas.microsoft.com/office/drawing/2014/main" id="{C6C602CD-C388-6274-064D-0B0DD7E9C568}"/>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FA86CFC9-13E8-C6E8-38B5-96DCD7D7E92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C554D1-FA31-7EB3-155C-42CE5B2391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3A874B9-19C4-D4BC-EA3D-162831F73184}"/>
              </a:ext>
            </a:extLst>
          </p:cNvPr>
          <p:cNvSpPr>
            <a:spLocks noGrp="1"/>
          </p:cNvSpPr>
          <p:nvPr>
            <p:ph type="sldNum" sz="quarter" idx="12"/>
          </p:nvPr>
        </p:nvSpPr>
        <p:spPr/>
        <p:txBody>
          <a:bodyPr/>
          <a:lstStyle/>
          <a:p>
            <a:pPr algn="l"/>
            <a:r>
              <a:rPr lang="nl-NL"/>
              <a:t>| </a:t>
            </a:r>
            <a:fld id="{6C885DEC-5AE5-4403-A92E-278225061E43}" type="slidenum">
              <a:rPr lang="nl-NL" smtClean="0"/>
              <a:pPr algn="l"/>
              <a:t>113</a:t>
            </a:fld>
            <a:endParaRPr lang="nl-NL" dirty="0"/>
          </a:p>
        </p:txBody>
      </p:sp>
      <p:pic>
        <p:nvPicPr>
          <p:cNvPr id="7" name="Picture 6">
            <a:extLst>
              <a:ext uri="{FF2B5EF4-FFF2-40B4-BE49-F238E27FC236}">
                <a16:creationId xmlns:a16="http://schemas.microsoft.com/office/drawing/2014/main" id="{A6C03161-8EDB-67E4-69BD-5ADF67B0F383}"/>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2797297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1976-290C-8C83-650E-61EDCF0D1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4D0BA-4CD1-1961-36BB-2FEA1830B65D}"/>
              </a:ext>
            </a:extLst>
          </p:cNvPr>
          <p:cNvSpPr>
            <a:spLocks noGrp="1"/>
          </p:cNvSpPr>
          <p:nvPr>
            <p:ph type="title"/>
          </p:nvPr>
        </p:nvSpPr>
        <p:spPr>
          <a:xfrm>
            <a:off x="696356" y="627534"/>
            <a:ext cx="8100000" cy="972000"/>
          </a:xfrm>
        </p:spPr>
        <p:txBody>
          <a:bodyPr/>
          <a:lstStyle/>
          <a:p>
            <a:r>
              <a:rPr lang="en-NL" dirty="0"/>
              <a:t>CRS – Coordinate Reference System</a:t>
            </a:r>
          </a:p>
        </p:txBody>
      </p:sp>
      <p:sp>
        <p:nvSpPr>
          <p:cNvPr id="3" name="Content Placeholder 2">
            <a:extLst>
              <a:ext uri="{FF2B5EF4-FFF2-40B4-BE49-F238E27FC236}">
                <a16:creationId xmlns:a16="http://schemas.microsoft.com/office/drawing/2014/main" id="{07818F7F-E7FA-A126-5AE3-ECD8F3EC18BC}"/>
              </a:ext>
            </a:extLst>
          </p:cNvPr>
          <p:cNvSpPr>
            <a:spLocks noGrp="1"/>
          </p:cNvSpPr>
          <p:nvPr>
            <p:ph idx="1"/>
          </p:nvPr>
        </p:nvSpPr>
        <p:spPr>
          <a:xfrm>
            <a:off x="689100" y="1491631"/>
            <a:ext cx="7555308" cy="1152128"/>
          </a:xfrm>
        </p:spPr>
        <p:txBody>
          <a:bodyPr/>
          <a:lstStyle/>
          <a:p>
            <a:r>
              <a:rPr lang="en-GB" dirty="0" err="1">
                <a:effectLst/>
              </a:rPr>
              <a:t>Een</a:t>
            </a:r>
            <a:r>
              <a:rPr lang="en-GB" dirty="0">
                <a:effectLst/>
              </a:rPr>
              <a:t> </a:t>
            </a:r>
            <a:r>
              <a:rPr lang="en-GB" dirty="0">
                <a:hlinkClick r:id="rId2"/>
              </a:rPr>
              <a:t>coördinaatreferentiesysteem (CRS)</a:t>
            </a:r>
            <a:r>
              <a:rPr lang="en-GB" dirty="0"/>
              <a:t> is </a:t>
            </a:r>
            <a:r>
              <a:rPr lang="en-GB" dirty="0" err="1"/>
              <a:t>een</a:t>
            </a:r>
            <a:r>
              <a:rPr lang="en-GB" dirty="0"/>
              <a:t> </a:t>
            </a:r>
            <a:r>
              <a:rPr lang="en-GB" dirty="0" err="1"/>
              <a:t>methode</a:t>
            </a:r>
            <a:r>
              <a:rPr lang="en-GB" dirty="0"/>
              <a:t> om </a:t>
            </a:r>
            <a:r>
              <a:rPr lang="en-GB" dirty="0" err="1"/>
              <a:t>geografische</a:t>
            </a:r>
            <a:r>
              <a:rPr lang="en-GB" dirty="0"/>
              <a:t> </a:t>
            </a:r>
            <a:r>
              <a:rPr lang="en-GB" dirty="0" err="1"/>
              <a:t>coördinaten</a:t>
            </a:r>
            <a:r>
              <a:rPr lang="en-GB" dirty="0"/>
              <a:t> </a:t>
            </a:r>
            <a:r>
              <a:rPr lang="en-GB" dirty="0" err="1"/>
              <a:t>te</a:t>
            </a:r>
            <a:r>
              <a:rPr lang="en-GB" dirty="0"/>
              <a:t> </a:t>
            </a:r>
            <a:r>
              <a:rPr lang="en-GB" dirty="0" err="1"/>
              <a:t>koppelen</a:t>
            </a:r>
            <a:r>
              <a:rPr lang="en-GB" dirty="0"/>
              <a:t> </a:t>
            </a:r>
            <a:r>
              <a:rPr lang="en-GB" dirty="0" err="1"/>
              <a:t>aan</a:t>
            </a:r>
            <a:r>
              <a:rPr lang="en-GB" dirty="0"/>
              <a:t> </a:t>
            </a:r>
            <a:r>
              <a:rPr lang="en-GB" dirty="0" err="1"/>
              <a:t>een</a:t>
            </a:r>
            <a:r>
              <a:rPr lang="en-GB" dirty="0"/>
              <a:t> </a:t>
            </a:r>
            <a:r>
              <a:rPr lang="en-GB" dirty="0" err="1"/>
              <a:t>specifieke</a:t>
            </a:r>
            <a:r>
              <a:rPr lang="en-GB" dirty="0"/>
              <a:t> </a:t>
            </a:r>
            <a:r>
              <a:rPr lang="en-GB" dirty="0" err="1"/>
              <a:t>locatie</a:t>
            </a:r>
            <a:r>
              <a:rPr lang="en-GB" dirty="0"/>
              <a:t> op de </a:t>
            </a:r>
            <a:r>
              <a:rPr lang="en-GB" dirty="0" err="1"/>
              <a:t>aarde</a:t>
            </a:r>
            <a:r>
              <a:rPr lang="en-GB" dirty="0"/>
              <a:t>, </a:t>
            </a:r>
            <a:r>
              <a:rPr lang="en-GB" dirty="0" err="1"/>
              <a:t>inclusief</a:t>
            </a:r>
            <a:r>
              <a:rPr lang="en-GB" dirty="0"/>
              <a:t> de </a:t>
            </a:r>
            <a:r>
              <a:rPr lang="en-GB" dirty="0" err="1"/>
              <a:t>gebruikte</a:t>
            </a:r>
            <a:r>
              <a:rPr lang="en-GB" dirty="0"/>
              <a:t> </a:t>
            </a:r>
            <a:r>
              <a:rPr lang="en-GB" dirty="0" err="1"/>
              <a:t>projectie</a:t>
            </a:r>
            <a:r>
              <a:rPr lang="en-GB" dirty="0"/>
              <a:t> </a:t>
            </a:r>
            <a:r>
              <a:rPr lang="en-GB" dirty="0" err="1"/>
              <a:t>en</a:t>
            </a:r>
            <a:r>
              <a:rPr lang="en-GB" dirty="0"/>
              <a:t> het </a:t>
            </a:r>
            <a:r>
              <a:rPr lang="en-GB" dirty="0" err="1"/>
              <a:t>aardmodel</a:t>
            </a:r>
            <a:r>
              <a:rPr lang="en-GB" dirty="0"/>
              <a:t> </a:t>
            </a:r>
          </a:p>
          <a:p>
            <a:endParaRPr lang="en-GB" dirty="0"/>
          </a:p>
          <a:p>
            <a:r>
              <a:rPr lang="en-GB" dirty="0"/>
              <a:t>Data </a:t>
            </a:r>
            <a:r>
              <a:rPr lang="en-GB" dirty="0" err="1"/>
              <a:t>moet</a:t>
            </a:r>
            <a:r>
              <a:rPr lang="en-GB" dirty="0"/>
              <a:t> </a:t>
            </a:r>
            <a:r>
              <a:rPr lang="en-GB" b="1" dirty="0" err="1"/>
              <a:t>hetzelfde</a:t>
            </a:r>
            <a:r>
              <a:rPr lang="en-GB" b="1" dirty="0"/>
              <a:t> CRS</a:t>
            </a:r>
            <a:r>
              <a:rPr lang="en-GB" dirty="0"/>
              <a:t> </a:t>
            </a:r>
            <a:r>
              <a:rPr lang="en-GB" dirty="0" err="1"/>
              <a:t>hebben</a:t>
            </a:r>
            <a:r>
              <a:rPr lang="en-GB" dirty="0"/>
              <a:t> om </a:t>
            </a:r>
            <a:r>
              <a:rPr lang="en-GB" dirty="0" err="1"/>
              <a:t>bewerkingen</a:t>
            </a:r>
            <a:r>
              <a:rPr lang="en-GB" dirty="0"/>
              <a:t> </a:t>
            </a:r>
            <a:r>
              <a:rPr lang="en-GB" dirty="0" err="1"/>
              <a:t>uit</a:t>
            </a:r>
            <a:r>
              <a:rPr lang="en-GB" dirty="0"/>
              <a:t> </a:t>
            </a:r>
            <a:r>
              <a:rPr lang="en-GB" dirty="0" err="1"/>
              <a:t>te</a:t>
            </a:r>
            <a:r>
              <a:rPr lang="en-GB" dirty="0"/>
              <a:t> </a:t>
            </a:r>
            <a:r>
              <a:rPr lang="en-GB" dirty="0" err="1"/>
              <a:t>voeren</a:t>
            </a:r>
            <a:r>
              <a:rPr lang="en-GB" dirty="0"/>
              <a:t>.</a:t>
            </a:r>
          </a:p>
          <a:p>
            <a:r>
              <a:rPr lang="en-GB" dirty="0"/>
              <a:t>EPSG:4326 → WGS84 (</a:t>
            </a:r>
            <a:r>
              <a:rPr lang="en-GB" dirty="0" err="1"/>
              <a:t>graden</a:t>
            </a:r>
            <a:r>
              <a:rPr lang="en-GB" dirty="0"/>
              <a:t>)</a:t>
            </a:r>
          </a:p>
          <a:p>
            <a:r>
              <a:rPr lang="en-GB" dirty="0"/>
              <a:t>EPSG:28992 → RD New (meters, Nederland)</a:t>
            </a:r>
          </a:p>
          <a:p>
            <a:endParaRPr lang="en-NL" dirty="0"/>
          </a:p>
          <a:p>
            <a:endParaRPr lang="en-NL" dirty="0"/>
          </a:p>
        </p:txBody>
      </p:sp>
      <p:sp>
        <p:nvSpPr>
          <p:cNvPr id="4" name="Date Placeholder 3">
            <a:extLst>
              <a:ext uri="{FF2B5EF4-FFF2-40B4-BE49-F238E27FC236}">
                <a16:creationId xmlns:a16="http://schemas.microsoft.com/office/drawing/2014/main" id="{99128D11-86B8-0621-671A-4EC54C9E2F7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DCC6DF7-2D1E-7305-040A-FCD268830CD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B67B6-EFDB-C4AA-F783-7FAD9B5548DB}"/>
              </a:ext>
            </a:extLst>
          </p:cNvPr>
          <p:cNvSpPr>
            <a:spLocks noGrp="1"/>
          </p:cNvSpPr>
          <p:nvPr>
            <p:ph type="sldNum" sz="quarter" idx="12"/>
          </p:nvPr>
        </p:nvSpPr>
        <p:spPr/>
        <p:txBody>
          <a:bodyPr/>
          <a:lstStyle/>
          <a:p>
            <a:pPr algn="l"/>
            <a:r>
              <a:rPr lang="nl-NL"/>
              <a:t>| </a:t>
            </a:r>
            <a:fld id="{6C885DEC-5AE5-4403-A92E-278225061E43}" type="slidenum">
              <a:rPr lang="nl-NL" smtClean="0"/>
              <a:pPr algn="l"/>
              <a:t>114</a:t>
            </a:fld>
            <a:endParaRPr lang="nl-NL" dirty="0"/>
          </a:p>
        </p:txBody>
      </p:sp>
    </p:spTree>
    <p:extLst>
      <p:ext uri="{BB962C8B-B14F-4D97-AF65-F5344CB8AC3E}">
        <p14:creationId xmlns:p14="http://schemas.microsoft.com/office/powerpoint/2010/main" val="21833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66FE5-6270-1072-20D4-53F0606B6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74823-1FD1-DF71-A807-30675DBC4CC1}"/>
              </a:ext>
            </a:extLst>
          </p:cNvPr>
          <p:cNvSpPr>
            <a:spLocks noGrp="1"/>
          </p:cNvSpPr>
          <p:nvPr>
            <p:ph type="title"/>
          </p:nvPr>
        </p:nvSpPr>
        <p:spPr>
          <a:xfrm>
            <a:off x="696356" y="627534"/>
            <a:ext cx="8100000" cy="972000"/>
          </a:xfrm>
        </p:spPr>
        <p:txBody>
          <a:bodyPr/>
          <a:lstStyle/>
          <a:p>
            <a:r>
              <a:rPr lang="en-NL" dirty="0"/>
              <a:t>Geopandas – data inlezen</a:t>
            </a:r>
          </a:p>
        </p:txBody>
      </p:sp>
      <p:sp>
        <p:nvSpPr>
          <p:cNvPr id="4" name="Date Placeholder 3">
            <a:extLst>
              <a:ext uri="{FF2B5EF4-FFF2-40B4-BE49-F238E27FC236}">
                <a16:creationId xmlns:a16="http://schemas.microsoft.com/office/drawing/2014/main" id="{840059A3-7F2B-D7B8-05BF-2A9AD24EC01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D4DCCB95-368C-1DE4-431D-97807F4F2BD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83750E4-B76C-9EA8-A296-522DC7B0614B}"/>
              </a:ext>
            </a:extLst>
          </p:cNvPr>
          <p:cNvSpPr>
            <a:spLocks noGrp="1"/>
          </p:cNvSpPr>
          <p:nvPr>
            <p:ph type="sldNum" sz="quarter" idx="12"/>
          </p:nvPr>
        </p:nvSpPr>
        <p:spPr/>
        <p:txBody>
          <a:bodyPr/>
          <a:lstStyle/>
          <a:p>
            <a:pPr algn="l"/>
            <a:r>
              <a:rPr lang="nl-NL"/>
              <a:t>| </a:t>
            </a:r>
            <a:fld id="{6C885DEC-5AE5-4403-A92E-278225061E43}" type="slidenum">
              <a:rPr lang="nl-NL" smtClean="0"/>
              <a:pPr algn="l"/>
              <a:t>115</a:t>
            </a:fld>
            <a:endParaRPr lang="nl-NL" dirty="0"/>
          </a:p>
        </p:txBody>
      </p:sp>
      <p:pic>
        <p:nvPicPr>
          <p:cNvPr id="7" name="Picture 6">
            <a:extLst>
              <a:ext uri="{FF2B5EF4-FFF2-40B4-BE49-F238E27FC236}">
                <a16:creationId xmlns:a16="http://schemas.microsoft.com/office/drawing/2014/main" id="{CA3C8326-92B3-E04D-93FA-A8C28AB4988D}"/>
              </a:ext>
            </a:extLst>
          </p:cNvPr>
          <p:cNvPicPr>
            <a:picLocks noChangeAspect="1"/>
          </p:cNvPicPr>
          <p:nvPr/>
        </p:nvPicPr>
        <p:blipFill>
          <a:blip r:embed="rId2"/>
          <a:stretch>
            <a:fillRect/>
          </a:stretch>
        </p:blipFill>
        <p:spPr>
          <a:xfrm>
            <a:off x="723485" y="1977142"/>
            <a:ext cx="7348320" cy="972000"/>
          </a:xfrm>
          <a:prstGeom prst="rect">
            <a:avLst/>
          </a:prstGeom>
        </p:spPr>
      </p:pic>
      <p:sp>
        <p:nvSpPr>
          <p:cNvPr id="8" name="TextBox 7">
            <a:extLst>
              <a:ext uri="{FF2B5EF4-FFF2-40B4-BE49-F238E27FC236}">
                <a16:creationId xmlns:a16="http://schemas.microsoft.com/office/drawing/2014/main" id="{B4AD3521-201C-2907-9E23-FCFB297ED34F}"/>
              </a:ext>
            </a:extLst>
          </p:cNvPr>
          <p:cNvSpPr txBox="1"/>
          <p:nvPr/>
        </p:nvSpPr>
        <p:spPr>
          <a:xfrm>
            <a:off x="539552" y="1491142"/>
            <a:ext cx="904094" cy="276999"/>
          </a:xfrm>
          <a:prstGeom prst="rect">
            <a:avLst/>
          </a:prstGeom>
          <a:noFill/>
        </p:spPr>
        <p:txBody>
          <a:bodyPr wrap="none" lIns="0" tIns="0" rIns="0" bIns="0" rtlCol="0">
            <a:spAutoFit/>
          </a:bodyPr>
          <a:lstStyle/>
          <a:p>
            <a:r>
              <a:rPr lang="en-NL" dirty="0"/>
              <a:t>Variabele</a:t>
            </a:r>
          </a:p>
        </p:txBody>
      </p:sp>
      <p:sp>
        <p:nvSpPr>
          <p:cNvPr id="9" name="TextBox 8">
            <a:extLst>
              <a:ext uri="{FF2B5EF4-FFF2-40B4-BE49-F238E27FC236}">
                <a16:creationId xmlns:a16="http://schemas.microsoft.com/office/drawing/2014/main" id="{294A464C-AB08-FAA3-06C9-9110B77EBF9E}"/>
              </a:ext>
            </a:extLst>
          </p:cNvPr>
          <p:cNvSpPr txBox="1"/>
          <p:nvPr/>
        </p:nvSpPr>
        <p:spPr>
          <a:xfrm>
            <a:off x="1619672" y="3445925"/>
            <a:ext cx="1853071" cy="276999"/>
          </a:xfrm>
          <a:prstGeom prst="rect">
            <a:avLst/>
          </a:prstGeom>
          <a:noFill/>
        </p:spPr>
        <p:txBody>
          <a:bodyPr wrap="none" lIns="0" tIns="0" rIns="0" bIns="0" rtlCol="0">
            <a:spAutoFit/>
          </a:bodyPr>
          <a:lstStyle/>
          <a:p>
            <a:r>
              <a:rPr lang="en-GB" dirty="0"/>
              <a:t>G</a:t>
            </a:r>
            <a:r>
              <a:rPr lang="en-NL" dirty="0"/>
              <a:t>eopandas module</a:t>
            </a:r>
          </a:p>
        </p:txBody>
      </p:sp>
      <p:sp>
        <p:nvSpPr>
          <p:cNvPr id="10" name="TextBox 9">
            <a:extLst>
              <a:ext uri="{FF2B5EF4-FFF2-40B4-BE49-F238E27FC236}">
                <a16:creationId xmlns:a16="http://schemas.microsoft.com/office/drawing/2014/main" id="{52B0FE48-291D-1A78-BA81-8BA5E45F5172}"/>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44B15E8E-089F-74F4-1684-AB82B7BDB6FF}"/>
              </a:ext>
            </a:extLst>
          </p:cNvPr>
          <p:cNvSpPr txBox="1"/>
          <p:nvPr/>
        </p:nvSpPr>
        <p:spPr>
          <a:xfrm>
            <a:off x="5580112" y="3490998"/>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67ECA108-C0AE-6A84-68E6-D40D807598BE}"/>
              </a:ext>
            </a:extLst>
          </p:cNvPr>
          <p:cNvCxnSpPr>
            <a:stCxn id="11" idx="0"/>
          </p:cNvCxnSpPr>
          <p:nvPr/>
        </p:nvCxnSpPr>
        <p:spPr>
          <a:xfrm flipH="1" flipV="1">
            <a:off x="5940152" y="2908750"/>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A0F47F-5778-4513-40C2-13FD7E490521}"/>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9A5416-1989-7EBA-D759-9FACEADDFA22}"/>
              </a:ext>
            </a:extLst>
          </p:cNvPr>
          <p:cNvCxnSpPr>
            <a:cxnSpLocks/>
          </p:cNvCxnSpPr>
          <p:nvPr/>
        </p:nvCxnSpPr>
        <p:spPr>
          <a:xfrm>
            <a:off x="991599" y="1829751"/>
            <a:ext cx="107725" cy="38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944367-62EE-67D1-6DB6-CE01E703800F}"/>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6C1889-0AD5-71DB-84E9-CAA7E0007F72}"/>
              </a:ext>
            </a:extLst>
          </p:cNvPr>
          <p:cNvSpPr/>
          <p:nvPr/>
        </p:nvSpPr>
        <p:spPr>
          <a:xfrm>
            <a:off x="899592" y="2223336"/>
            <a:ext cx="838379"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1" name="Rectangle 20">
            <a:extLst>
              <a:ext uri="{FF2B5EF4-FFF2-40B4-BE49-F238E27FC236}">
                <a16:creationId xmlns:a16="http://schemas.microsoft.com/office/drawing/2014/main" id="{861697D5-CF32-E2EF-9F8F-579B57020EFA}"/>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E5AE7036-25A2-D446-2F55-F072FFB38DF9}"/>
              </a:ext>
            </a:extLst>
          </p:cNvPr>
          <p:cNvSpPr/>
          <p:nvPr/>
        </p:nvSpPr>
        <p:spPr>
          <a:xfrm>
            <a:off x="2519894" y="2231836"/>
            <a:ext cx="1626393"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82786F2C-D4C1-EBB3-0D3F-128D1A8EE937}"/>
              </a:ext>
            </a:extLst>
          </p:cNvPr>
          <p:cNvSpPr/>
          <p:nvPr/>
        </p:nvSpPr>
        <p:spPr>
          <a:xfrm>
            <a:off x="4283968" y="2235949"/>
            <a:ext cx="331236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476769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BE06-450F-76CE-00C1-2811FC4099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2558DD-60E0-BC75-203A-97E221075DD0}"/>
              </a:ext>
            </a:extLst>
          </p:cNvPr>
          <p:cNvPicPr>
            <a:picLocks noChangeAspect="1"/>
          </p:cNvPicPr>
          <p:nvPr/>
        </p:nvPicPr>
        <p:blipFill>
          <a:blip r:embed="rId2"/>
          <a:stretch>
            <a:fillRect/>
          </a:stretch>
        </p:blipFill>
        <p:spPr>
          <a:xfrm>
            <a:off x="1991230" y="1961231"/>
            <a:ext cx="6883400" cy="850900"/>
          </a:xfrm>
          <a:prstGeom prst="rect">
            <a:avLst/>
          </a:prstGeom>
        </p:spPr>
      </p:pic>
      <p:sp>
        <p:nvSpPr>
          <p:cNvPr id="2" name="Title 1">
            <a:extLst>
              <a:ext uri="{FF2B5EF4-FFF2-40B4-BE49-F238E27FC236}">
                <a16:creationId xmlns:a16="http://schemas.microsoft.com/office/drawing/2014/main" id="{01C6B60B-6C06-00AA-646C-FB5790AA2A9A}"/>
              </a:ext>
            </a:extLst>
          </p:cNvPr>
          <p:cNvSpPr>
            <a:spLocks noGrp="1"/>
          </p:cNvSpPr>
          <p:nvPr>
            <p:ph type="title"/>
          </p:nvPr>
        </p:nvSpPr>
        <p:spPr>
          <a:xfrm>
            <a:off x="696356" y="627534"/>
            <a:ext cx="8100000" cy="972000"/>
          </a:xfrm>
        </p:spPr>
        <p:txBody>
          <a:bodyPr/>
          <a:lstStyle/>
          <a:p>
            <a:r>
              <a:rPr lang="en-NL" dirty="0"/>
              <a:t>Geopandas – data wegschrijven</a:t>
            </a:r>
          </a:p>
        </p:txBody>
      </p:sp>
      <p:sp>
        <p:nvSpPr>
          <p:cNvPr id="4" name="Date Placeholder 3">
            <a:extLst>
              <a:ext uri="{FF2B5EF4-FFF2-40B4-BE49-F238E27FC236}">
                <a16:creationId xmlns:a16="http://schemas.microsoft.com/office/drawing/2014/main" id="{EF85A8CD-7326-A4F8-A564-3E3CCB49253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EEA803A8-1F00-4636-C49F-C08472A1667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F5F021D-D5C7-A656-0B8F-1B72AB86A8E1}"/>
              </a:ext>
            </a:extLst>
          </p:cNvPr>
          <p:cNvSpPr>
            <a:spLocks noGrp="1"/>
          </p:cNvSpPr>
          <p:nvPr>
            <p:ph type="sldNum" sz="quarter" idx="12"/>
          </p:nvPr>
        </p:nvSpPr>
        <p:spPr/>
        <p:txBody>
          <a:bodyPr/>
          <a:lstStyle/>
          <a:p>
            <a:pPr algn="l"/>
            <a:r>
              <a:rPr lang="nl-NL"/>
              <a:t>| </a:t>
            </a:r>
            <a:fld id="{6C885DEC-5AE5-4403-A92E-278225061E43}" type="slidenum">
              <a:rPr lang="nl-NL" smtClean="0"/>
              <a:pPr algn="l"/>
              <a:t>116</a:t>
            </a:fld>
            <a:endParaRPr lang="nl-NL" dirty="0"/>
          </a:p>
        </p:txBody>
      </p:sp>
      <p:sp>
        <p:nvSpPr>
          <p:cNvPr id="9" name="TextBox 8">
            <a:extLst>
              <a:ext uri="{FF2B5EF4-FFF2-40B4-BE49-F238E27FC236}">
                <a16:creationId xmlns:a16="http://schemas.microsoft.com/office/drawing/2014/main" id="{8DF626AF-B2CC-237E-4F6C-FE327EF3875E}"/>
              </a:ext>
            </a:extLst>
          </p:cNvPr>
          <p:cNvSpPr txBox="1"/>
          <p:nvPr/>
        </p:nvSpPr>
        <p:spPr>
          <a:xfrm>
            <a:off x="1619673" y="3445924"/>
            <a:ext cx="1728192" cy="830997"/>
          </a:xfrm>
          <a:prstGeom prst="rect">
            <a:avLst/>
          </a:prstGeom>
          <a:noFill/>
        </p:spPr>
        <p:txBody>
          <a:bodyPr wrap="square" lIns="0" tIns="0" rIns="0" bIns="0" rtlCol="0">
            <a:spAutoFit/>
          </a:bodyPr>
          <a:lstStyle/>
          <a:p>
            <a:r>
              <a:rPr lang="nl-NL" dirty="0" err="1"/>
              <a:t>Geodataframe</a:t>
            </a:r>
            <a:endParaRPr lang="nl-NL" dirty="0"/>
          </a:p>
          <a:p>
            <a:r>
              <a:rPr lang="nl-NL" dirty="0"/>
              <a:t>Mag ook andere naam dan </a:t>
            </a:r>
            <a:r>
              <a:rPr lang="nl-NL" dirty="0" err="1"/>
              <a:t>gdf</a:t>
            </a:r>
            <a:endParaRPr lang="en-NL" dirty="0"/>
          </a:p>
        </p:txBody>
      </p:sp>
      <p:sp>
        <p:nvSpPr>
          <p:cNvPr id="10" name="TextBox 9">
            <a:extLst>
              <a:ext uri="{FF2B5EF4-FFF2-40B4-BE49-F238E27FC236}">
                <a16:creationId xmlns:a16="http://schemas.microsoft.com/office/drawing/2014/main" id="{D6623D2B-E3ED-E799-EB9F-DC6BC1D8BA5E}"/>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5B64C429-0836-740D-A52B-9219E930B3C0}"/>
              </a:ext>
            </a:extLst>
          </p:cNvPr>
          <p:cNvSpPr txBox="1"/>
          <p:nvPr/>
        </p:nvSpPr>
        <p:spPr>
          <a:xfrm>
            <a:off x="4572000" y="3667936"/>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2576B746-E786-D624-F510-DA3A8B3943A9}"/>
              </a:ext>
            </a:extLst>
          </p:cNvPr>
          <p:cNvCxnSpPr>
            <a:cxnSpLocks/>
          </p:cNvCxnSpPr>
          <p:nvPr/>
        </p:nvCxnSpPr>
        <p:spPr>
          <a:xfrm flipH="1" flipV="1">
            <a:off x="4746356" y="3041518"/>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26D9EB-D4E8-207D-27B5-2FC6EFAE9FFC}"/>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425AE-51D8-8EFB-82AF-A8F4C19A2297}"/>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B40B94-CB2B-7D15-78C9-084E9B2636EE}"/>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9D4B8327-769D-973C-D8BC-97E5ADCC9DE3}"/>
              </a:ext>
            </a:extLst>
          </p:cNvPr>
          <p:cNvSpPr/>
          <p:nvPr/>
        </p:nvSpPr>
        <p:spPr>
          <a:xfrm>
            <a:off x="2519895" y="2231836"/>
            <a:ext cx="89997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FE4BF22B-9423-A230-B93E-4E922BB88E8D}"/>
              </a:ext>
            </a:extLst>
          </p:cNvPr>
          <p:cNvSpPr/>
          <p:nvPr/>
        </p:nvSpPr>
        <p:spPr>
          <a:xfrm>
            <a:off x="3419873" y="2235950"/>
            <a:ext cx="2520279" cy="65471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2" name="Rectangle 11">
            <a:extLst>
              <a:ext uri="{FF2B5EF4-FFF2-40B4-BE49-F238E27FC236}">
                <a16:creationId xmlns:a16="http://schemas.microsoft.com/office/drawing/2014/main" id="{551A7187-5A2E-FC4F-8181-DB1580ED45F3}"/>
              </a:ext>
            </a:extLst>
          </p:cNvPr>
          <p:cNvSpPr/>
          <p:nvPr/>
        </p:nvSpPr>
        <p:spPr>
          <a:xfrm>
            <a:off x="6017304" y="2199872"/>
            <a:ext cx="2371119" cy="71128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2561792F-7D7E-97A1-EA3B-E08D4F5CE663}"/>
              </a:ext>
            </a:extLst>
          </p:cNvPr>
          <p:cNvSpPr txBox="1"/>
          <p:nvPr/>
        </p:nvSpPr>
        <p:spPr>
          <a:xfrm>
            <a:off x="6591456" y="1348379"/>
            <a:ext cx="2066271" cy="276999"/>
          </a:xfrm>
          <a:prstGeom prst="rect">
            <a:avLst/>
          </a:prstGeom>
          <a:noFill/>
        </p:spPr>
        <p:txBody>
          <a:bodyPr wrap="none" lIns="0" tIns="0" rIns="0" bIns="0" rtlCol="0">
            <a:spAutoFit/>
          </a:bodyPr>
          <a:lstStyle/>
          <a:p>
            <a:r>
              <a:rPr lang="nl-NL" dirty="0"/>
              <a:t>Laag van </a:t>
            </a:r>
            <a:r>
              <a:rPr lang="nl-NL" dirty="0" err="1"/>
              <a:t>geopackage</a:t>
            </a:r>
            <a:endParaRPr lang="en-NL" dirty="0"/>
          </a:p>
        </p:txBody>
      </p:sp>
      <p:cxnSp>
        <p:nvCxnSpPr>
          <p:cNvPr id="17" name="Straight Arrow Connector 16">
            <a:extLst>
              <a:ext uri="{FF2B5EF4-FFF2-40B4-BE49-F238E27FC236}">
                <a16:creationId xmlns:a16="http://schemas.microsoft.com/office/drawing/2014/main" id="{41B28C36-AF9A-CDF0-69F3-3B205B0B5FF1}"/>
              </a:ext>
            </a:extLst>
          </p:cNvPr>
          <p:cNvCxnSpPr>
            <a:cxnSpLocks/>
          </p:cNvCxnSpPr>
          <p:nvPr/>
        </p:nvCxnSpPr>
        <p:spPr>
          <a:xfrm flipH="1">
            <a:off x="7308304" y="1761290"/>
            <a:ext cx="163781" cy="30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7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6E8AF-3EF2-96AB-F16E-DD542B1671E3}"/>
              </a:ext>
            </a:extLst>
          </p:cNvPr>
          <p:cNvSpPr>
            <a:spLocks noGrp="1"/>
          </p:cNvSpPr>
          <p:nvPr>
            <p:ph type="title"/>
          </p:nvPr>
        </p:nvSpPr>
        <p:spPr>
          <a:xfrm>
            <a:off x="688916" y="555526"/>
            <a:ext cx="8100000" cy="972000"/>
          </a:xfrm>
        </p:spPr>
        <p:txBody>
          <a:bodyPr/>
          <a:lstStyle/>
          <a:p>
            <a:r>
              <a:rPr lang="en-NL" dirty="0"/>
              <a:t>Geopandas – ruimtelijke metingen/afgeleiden</a:t>
            </a:r>
          </a:p>
        </p:txBody>
      </p:sp>
      <p:sp>
        <p:nvSpPr>
          <p:cNvPr id="4" name="Date Placeholder 3">
            <a:extLst>
              <a:ext uri="{FF2B5EF4-FFF2-40B4-BE49-F238E27FC236}">
                <a16:creationId xmlns:a16="http://schemas.microsoft.com/office/drawing/2014/main" id="{97364D0B-805D-54CE-7880-FD7F0ED08D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8EDA4AB-D6A6-CB38-6B13-589F9194E7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A28DDB8-75DF-EF17-AB07-EDAE103CEEA1}"/>
              </a:ext>
            </a:extLst>
          </p:cNvPr>
          <p:cNvSpPr>
            <a:spLocks noGrp="1"/>
          </p:cNvSpPr>
          <p:nvPr>
            <p:ph type="sldNum" sz="quarter" idx="12"/>
          </p:nvPr>
        </p:nvSpPr>
        <p:spPr/>
        <p:txBody>
          <a:bodyPr/>
          <a:lstStyle/>
          <a:p>
            <a:pPr algn="l"/>
            <a:r>
              <a:rPr lang="nl-NL"/>
              <a:t>| </a:t>
            </a:r>
            <a:fld id="{6C885DEC-5AE5-4403-A92E-278225061E43}" type="slidenum">
              <a:rPr lang="nl-NL" smtClean="0"/>
              <a:pPr algn="l"/>
              <a:t>117</a:t>
            </a:fld>
            <a:endParaRPr lang="nl-NL" dirty="0"/>
          </a:p>
        </p:txBody>
      </p:sp>
      <p:graphicFrame>
        <p:nvGraphicFramePr>
          <p:cNvPr id="7" name="Table 6">
            <a:extLst>
              <a:ext uri="{FF2B5EF4-FFF2-40B4-BE49-F238E27FC236}">
                <a16:creationId xmlns:a16="http://schemas.microsoft.com/office/drawing/2014/main" id="{39AA9D29-DC17-CDCF-9A48-5BED297E052B}"/>
              </a:ext>
            </a:extLst>
          </p:cNvPr>
          <p:cNvGraphicFramePr>
            <a:graphicFrameLocks noGrp="1"/>
          </p:cNvGraphicFramePr>
          <p:nvPr>
            <p:extLst>
              <p:ext uri="{D42A27DB-BD31-4B8C-83A1-F6EECF244321}">
                <p14:modId xmlns:p14="http://schemas.microsoft.com/office/powerpoint/2010/main" val="170645187"/>
              </p:ext>
            </p:extLst>
          </p:nvPr>
        </p:nvGraphicFramePr>
        <p:xfrm>
          <a:off x="827585" y="1275606"/>
          <a:ext cx="7128792" cy="3096342"/>
        </p:xfrm>
        <a:graphic>
          <a:graphicData uri="http://schemas.openxmlformats.org/drawingml/2006/table">
            <a:tbl>
              <a:tblPr/>
              <a:tblGrid>
                <a:gridCol w="1584175">
                  <a:extLst>
                    <a:ext uri="{9D8B030D-6E8A-4147-A177-3AD203B41FA5}">
                      <a16:colId xmlns:a16="http://schemas.microsoft.com/office/drawing/2014/main" val="2002633273"/>
                    </a:ext>
                  </a:extLst>
                </a:gridCol>
                <a:gridCol w="3168353">
                  <a:extLst>
                    <a:ext uri="{9D8B030D-6E8A-4147-A177-3AD203B41FA5}">
                      <a16:colId xmlns:a16="http://schemas.microsoft.com/office/drawing/2014/main" val="3376356805"/>
                    </a:ext>
                  </a:extLst>
                </a:gridCol>
                <a:gridCol w="2376264">
                  <a:extLst>
                    <a:ext uri="{9D8B030D-6E8A-4147-A177-3AD203B41FA5}">
                      <a16:colId xmlns:a16="http://schemas.microsoft.com/office/drawing/2014/main" val="893458277"/>
                    </a:ext>
                  </a:extLst>
                </a:gridCol>
              </a:tblGrid>
              <a:tr h="202042">
                <a:tc>
                  <a:txBody>
                    <a:bodyPr/>
                    <a:lstStyle/>
                    <a:p>
                      <a:r>
                        <a:rPr lang="en-GB" sz="1100" b="1"/>
                        <a:t>Methode</a:t>
                      </a:r>
                    </a:p>
                  </a:txBody>
                  <a:tcPr marL="34274" marR="34274" marT="17137" marB="17137" anchor="ctr">
                    <a:lnL>
                      <a:noFill/>
                    </a:lnL>
                    <a:lnR>
                      <a:noFill/>
                    </a:lnR>
                    <a:lnT>
                      <a:noFill/>
                    </a:lnT>
                    <a:lnB>
                      <a:noFill/>
                    </a:lnB>
                    <a:noFill/>
                  </a:tcPr>
                </a:tc>
                <a:tc>
                  <a:txBody>
                    <a:bodyPr/>
                    <a:lstStyle/>
                    <a:p>
                      <a:r>
                        <a:rPr lang="en-GB" sz="1100" b="1" dirty="0" err="1"/>
                        <a:t>Beschrijving</a:t>
                      </a:r>
                      <a:endParaRPr lang="en-GB" sz="1100" b="1" dirty="0"/>
                    </a:p>
                  </a:txBody>
                  <a:tcPr marL="34274" marR="34274" marT="17137" marB="17137" anchor="ctr">
                    <a:lnL>
                      <a:noFill/>
                    </a:lnL>
                    <a:lnR>
                      <a:noFill/>
                    </a:lnR>
                    <a:lnT>
                      <a:noFill/>
                    </a:lnT>
                    <a:lnB>
                      <a:noFill/>
                    </a:lnB>
                    <a:noFill/>
                  </a:tcPr>
                </a:tc>
                <a:tc>
                  <a:txBody>
                    <a:bodyPr/>
                    <a:lstStyle/>
                    <a:p>
                      <a:r>
                        <a:rPr lang="en-GB" sz="1100" b="1" dirty="0" err="1"/>
                        <a:t>Voorbeeld</a:t>
                      </a:r>
                      <a:endParaRPr lang="en-GB" sz="1100" b="1" dirty="0"/>
                    </a:p>
                  </a:txBody>
                  <a:tcPr marL="34274" marR="34274" marT="17137" marB="17137" anchor="ctr">
                    <a:lnL>
                      <a:noFill/>
                    </a:lnL>
                    <a:lnR>
                      <a:noFill/>
                    </a:lnR>
                    <a:lnT>
                      <a:noFill/>
                    </a:lnT>
                    <a:lnB>
                      <a:noFill/>
                    </a:lnB>
                    <a:noFill/>
                  </a:tcPr>
                </a:tc>
                <a:extLst>
                  <a:ext uri="{0D108BD9-81ED-4DB2-BD59-A6C34878D82A}">
                    <a16:rowId xmlns:a16="http://schemas.microsoft.com/office/drawing/2014/main" val="1001005081"/>
                  </a:ext>
                </a:extLst>
              </a:tr>
              <a:tr h="507869">
                <a:tc>
                  <a:txBody>
                    <a:bodyPr/>
                    <a:lstStyle/>
                    <a:p>
                      <a:r>
                        <a:rPr lang="en-GB" sz="1100"/>
                        <a:t>.area</a:t>
                      </a:r>
                    </a:p>
                  </a:txBody>
                  <a:tcPr marL="34274" marR="34274" marT="17137" marB="17137" anchor="ctr">
                    <a:lnL>
                      <a:noFill/>
                    </a:lnL>
                    <a:lnR>
                      <a:noFill/>
                    </a:lnR>
                    <a:lnT>
                      <a:noFill/>
                    </a:lnT>
                    <a:lnB>
                      <a:noFill/>
                    </a:lnB>
                    <a:noFill/>
                  </a:tcPr>
                </a:tc>
                <a:tc>
                  <a:txBody>
                    <a:bodyPr/>
                    <a:lstStyle/>
                    <a:p>
                      <a:r>
                        <a:rPr lang="en-GB" sz="1100"/>
                        <a:t>Geeft de oppervlakte van elk object terug (in CRS-eenheden, meestal m²).</a:t>
                      </a:r>
                    </a:p>
                  </a:txBody>
                  <a:tcPr marL="34274" marR="34274" marT="17137" marB="17137" anchor="ctr">
                    <a:lnL>
                      <a:noFill/>
                    </a:lnL>
                    <a:lnR>
                      <a:noFill/>
                    </a:lnR>
                    <a:lnT>
                      <a:noFill/>
                    </a:lnT>
                    <a:lnB>
                      <a:noFill/>
                    </a:lnB>
                    <a:noFill/>
                  </a:tcPr>
                </a:tc>
                <a:tc>
                  <a:txBody>
                    <a:bodyPr/>
                    <a:lstStyle/>
                    <a:p>
                      <a:r>
                        <a:rPr lang="en-GB" sz="1100"/>
                        <a:t>gdf["oppervlakte"] = gdf.area</a:t>
                      </a:r>
                    </a:p>
                  </a:txBody>
                  <a:tcPr marL="34274" marR="34274" marT="17137" marB="17137" anchor="ctr">
                    <a:lnL>
                      <a:noFill/>
                    </a:lnL>
                    <a:lnR>
                      <a:noFill/>
                    </a:lnR>
                    <a:lnT>
                      <a:noFill/>
                    </a:lnT>
                    <a:lnB>
                      <a:noFill/>
                    </a:lnB>
                    <a:noFill/>
                  </a:tcPr>
                </a:tc>
                <a:extLst>
                  <a:ext uri="{0D108BD9-81ED-4DB2-BD59-A6C34878D82A}">
                    <a16:rowId xmlns:a16="http://schemas.microsoft.com/office/drawing/2014/main" val="3771626053"/>
                  </a:ext>
                </a:extLst>
              </a:tr>
              <a:tr h="507869">
                <a:tc>
                  <a:txBody>
                    <a:bodyPr/>
                    <a:lstStyle/>
                    <a:p>
                      <a:r>
                        <a:rPr lang="en-GB" sz="1100"/>
                        <a:t>.length</a:t>
                      </a:r>
                    </a:p>
                  </a:txBody>
                  <a:tcPr marL="34274" marR="34274" marT="17137" marB="17137" anchor="ctr">
                    <a:lnL>
                      <a:noFill/>
                    </a:lnL>
                    <a:lnR>
                      <a:noFill/>
                    </a:lnR>
                    <a:lnT>
                      <a:noFill/>
                    </a:lnT>
                    <a:lnB>
                      <a:noFill/>
                    </a:lnB>
                    <a:noFill/>
                  </a:tcPr>
                </a:tc>
                <a:tc>
                  <a:txBody>
                    <a:bodyPr/>
                    <a:lstStyle/>
                    <a:p>
                      <a:r>
                        <a:rPr lang="en-GB" sz="1100"/>
                        <a:t>Geeft de lengte van lijnen of de omtrek van polygonen.</a:t>
                      </a:r>
                    </a:p>
                  </a:txBody>
                  <a:tcPr marL="34274" marR="34274" marT="17137" marB="17137" anchor="ctr">
                    <a:lnL>
                      <a:noFill/>
                    </a:lnL>
                    <a:lnR>
                      <a:noFill/>
                    </a:lnR>
                    <a:lnT>
                      <a:noFill/>
                    </a:lnT>
                    <a:lnB>
                      <a:noFill/>
                    </a:lnB>
                    <a:noFill/>
                  </a:tcPr>
                </a:tc>
                <a:tc>
                  <a:txBody>
                    <a:bodyPr/>
                    <a:lstStyle/>
                    <a:p>
                      <a:r>
                        <a:rPr lang="en-GB" sz="1100"/>
                        <a:t>gdf["lengte"] = gdf.length</a:t>
                      </a:r>
                    </a:p>
                  </a:txBody>
                  <a:tcPr marL="34274" marR="34274" marT="17137" marB="17137" anchor="ctr">
                    <a:lnL>
                      <a:noFill/>
                    </a:lnL>
                    <a:lnR>
                      <a:noFill/>
                    </a:lnR>
                    <a:lnT>
                      <a:noFill/>
                    </a:lnT>
                    <a:lnB>
                      <a:noFill/>
                    </a:lnB>
                    <a:noFill/>
                  </a:tcPr>
                </a:tc>
                <a:extLst>
                  <a:ext uri="{0D108BD9-81ED-4DB2-BD59-A6C34878D82A}">
                    <a16:rowId xmlns:a16="http://schemas.microsoft.com/office/drawing/2014/main" val="718539994"/>
                  </a:ext>
                </a:extLst>
              </a:tr>
              <a:tr h="507869">
                <a:tc>
                  <a:txBody>
                    <a:bodyPr/>
                    <a:lstStyle/>
                    <a:p>
                      <a:r>
                        <a:rPr lang="en-GB" sz="1100"/>
                        <a:t>.centroid</a:t>
                      </a:r>
                    </a:p>
                  </a:txBody>
                  <a:tcPr marL="34274" marR="34274" marT="17137" marB="17137" anchor="ctr">
                    <a:lnL>
                      <a:noFill/>
                    </a:lnL>
                    <a:lnR>
                      <a:noFill/>
                    </a:lnR>
                    <a:lnT>
                      <a:noFill/>
                    </a:lnT>
                    <a:lnB>
                      <a:noFill/>
                    </a:lnB>
                    <a:noFill/>
                  </a:tcPr>
                </a:tc>
                <a:tc>
                  <a:txBody>
                    <a:bodyPr/>
                    <a:lstStyle/>
                    <a:p>
                      <a:r>
                        <a:rPr lang="en-GB" sz="1100"/>
                        <a:t>Berekent het middelpunt (geometrisch centrum) van elk object.</a:t>
                      </a:r>
                    </a:p>
                  </a:txBody>
                  <a:tcPr marL="34274" marR="34274" marT="17137" marB="17137" anchor="ctr">
                    <a:lnL>
                      <a:noFill/>
                    </a:lnL>
                    <a:lnR>
                      <a:noFill/>
                    </a:lnR>
                    <a:lnT>
                      <a:noFill/>
                    </a:lnT>
                    <a:lnB>
                      <a:noFill/>
                    </a:lnB>
                    <a:noFill/>
                  </a:tcPr>
                </a:tc>
                <a:tc>
                  <a:txBody>
                    <a:bodyPr/>
                    <a:lstStyle/>
                    <a:p>
                      <a:r>
                        <a:rPr lang="en-GB" sz="1100"/>
                        <a:t>gdf["centrum"] = gdf.centroid</a:t>
                      </a:r>
                    </a:p>
                  </a:txBody>
                  <a:tcPr marL="34274" marR="34274" marT="17137" marB="17137" anchor="ctr">
                    <a:lnL>
                      <a:noFill/>
                    </a:lnL>
                    <a:lnR>
                      <a:noFill/>
                    </a:lnR>
                    <a:lnT>
                      <a:noFill/>
                    </a:lnT>
                    <a:lnB>
                      <a:noFill/>
                    </a:lnB>
                    <a:noFill/>
                  </a:tcPr>
                </a:tc>
                <a:extLst>
                  <a:ext uri="{0D108BD9-81ED-4DB2-BD59-A6C34878D82A}">
                    <a16:rowId xmlns:a16="http://schemas.microsoft.com/office/drawing/2014/main" val="4174526190"/>
                  </a:ext>
                </a:extLst>
              </a:tr>
              <a:tr h="507869">
                <a:tc>
                  <a:txBody>
                    <a:bodyPr/>
                    <a:lstStyle/>
                    <a:p>
                      <a:r>
                        <a:rPr lang="en-GB" sz="1100"/>
                        <a:t>.bounds</a:t>
                      </a:r>
                    </a:p>
                  </a:txBody>
                  <a:tcPr marL="34274" marR="34274" marT="17137" marB="17137" anchor="ctr">
                    <a:lnL>
                      <a:noFill/>
                    </a:lnL>
                    <a:lnR>
                      <a:noFill/>
                    </a:lnR>
                    <a:lnT>
                      <a:noFill/>
                    </a:lnT>
                    <a:lnB>
                      <a:noFill/>
                    </a:lnB>
                    <a:noFill/>
                  </a:tcPr>
                </a:tc>
                <a:tc>
                  <a:txBody>
                    <a:bodyPr/>
                    <a:lstStyle/>
                    <a:p>
                      <a:r>
                        <a:rPr lang="en-GB" sz="1100"/>
                        <a:t>Geeft de begrenzende rechthoek (min/max x/y) van elk object.</a:t>
                      </a:r>
                    </a:p>
                  </a:txBody>
                  <a:tcPr marL="34274" marR="34274" marT="17137" marB="17137" anchor="ctr">
                    <a:lnL>
                      <a:noFill/>
                    </a:lnL>
                    <a:lnR>
                      <a:noFill/>
                    </a:lnR>
                    <a:lnT>
                      <a:noFill/>
                    </a:lnT>
                    <a:lnB>
                      <a:noFill/>
                    </a:lnB>
                    <a:noFill/>
                  </a:tcPr>
                </a:tc>
                <a:tc>
                  <a:txBody>
                    <a:bodyPr/>
                    <a:lstStyle/>
                    <a:p>
                      <a:r>
                        <a:rPr lang="en-GB" sz="1100"/>
                        <a:t>gdf.bounds</a:t>
                      </a:r>
                    </a:p>
                  </a:txBody>
                  <a:tcPr marL="34274" marR="34274" marT="17137" marB="17137" anchor="ctr">
                    <a:lnL>
                      <a:noFill/>
                    </a:lnL>
                    <a:lnR>
                      <a:noFill/>
                    </a:lnR>
                    <a:lnT>
                      <a:noFill/>
                    </a:lnT>
                    <a:lnB>
                      <a:noFill/>
                    </a:lnB>
                    <a:noFill/>
                  </a:tcPr>
                </a:tc>
                <a:extLst>
                  <a:ext uri="{0D108BD9-81ED-4DB2-BD59-A6C34878D82A}">
                    <a16:rowId xmlns:a16="http://schemas.microsoft.com/office/drawing/2014/main" val="1259901896"/>
                  </a:ext>
                </a:extLst>
              </a:tr>
              <a:tr h="354955">
                <a:tc>
                  <a:txBody>
                    <a:bodyPr/>
                    <a:lstStyle/>
                    <a:p>
                      <a:r>
                        <a:rPr lang="en-GB" sz="1100"/>
                        <a:t>.buffer(distance)</a:t>
                      </a:r>
                    </a:p>
                  </a:txBody>
                  <a:tcPr marL="34274" marR="34274" marT="17137" marB="17137" anchor="ctr">
                    <a:lnL>
                      <a:noFill/>
                    </a:lnL>
                    <a:lnR>
                      <a:noFill/>
                    </a:lnR>
                    <a:lnT>
                      <a:noFill/>
                    </a:lnT>
                    <a:lnB>
                      <a:noFill/>
                    </a:lnB>
                    <a:noFill/>
                  </a:tcPr>
                </a:tc>
                <a:tc>
                  <a:txBody>
                    <a:bodyPr/>
                    <a:lstStyle/>
                    <a:p>
                      <a:r>
                        <a:rPr lang="en-GB" sz="1100"/>
                        <a:t>Maakt een bufferzone rondom elk object.</a:t>
                      </a:r>
                    </a:p>
                  </a:txBody>
                  <a:tcPr marL="34274" marR="34274" marT="17137" marB="17137" anchor="ctr">
                    <a:lnL>
                      <a:noFill/>
                    </a:lnL>
                    <a:lnR>
                      <a:noFill/>
                    </a:lnR>
                    <a:lnT>
                      <a:noFill/>
                    </a:lnT>
                    <a:lnB>
                      <a:noFill/>
                    </a:lnB>
                    <a:noFill/>
                  </a:tcPr>
                </a:tc>
                <a:tc>
                  <a:txBody>
                    <a:bodyPr/>
                    <a:lstStyle/>
                    <a:p>
                      <a:r>
                        <a:rPr lang="en-GB" sz="1100" dirty="0" err="1"/>
                        <a:t>gdf_buffer</a:t>
                      </a:r>
                      <a:r>
                        <a:rPr lang="en-GB" sz="1100" dirty="0"/>
                        <a:t> = </a:t>
                      </a:r>
                      <a:r>
                        <a:rPr lang="en-GB" sz="1100" dirty="0" err="1"/>
                        <a:t>gdf.buffer</a:t>
                      </a:r>
                      <a:r>
                        <a:rPr lang="en-GB" sz="1100" dirty="0"/>
                        <a:t>(100)</a:t>
                      </a:r>
                    </a:p>
                  </a:txBody>
                  <a:tcPr marL="34274" marR="34274" marT="17137" marB="17137" anchor="ctr">
                    <a:lnL>
                      <a:noFill/>
                    </a:lnL>
                    <a:lnR>
                      <a:noFill/>
                    </a:lnR>
                    <a:lnT>
                      <a:noFill/>
                    </a:lnT>
                    <a:lnB>
                      <a:noFill/>
                    </a:lnB>
                    <a:noFill/>
                  </a:tcPr>
                </a:tc>
                <a:extLst>
                  <a:ext uri="{0D108BD9-81ED-4DB2-BD59-A6C34878D82A}">
                    <a16:rowId xmlns:a16="http://schemas.microsoft.com/office/drawing/2014/main" val="4034567343"/>
                  </a:ext>
                </a:extLst>
              </a:tr>
              <a:tr h="507869">
                <a:tc>
                  <a:txBody>
                    <a:bodyPr/>
                    <a:lstStyle/>
                    <a:p>
                      <a:r>
                        <a:rPr lang="en-GB" sz="1100"/>
                        <a:t>.distance(other)</a:t>
                      </a:r>
                    </a:p>
                  </a:txBody>
                  <a:tcPr marL="34274" marR="34274" marT="17137" marB="17137" anchor="ctr">
                    <a:lnL>
                      <a:noFill/>
                    </a:lnL>
                    <a:lnR>
                      <a:noFill/>
                    </a:lnR>
                    <a:lnT>
                      <a:noFill/>
                    </a:lnT>
                    <a:lnB>
                      <a:noFill/>
                    </a:lnB>
                    <a:noFill/>
                  </a:tcPr>
                </a:tc>
                <a:tc>
                  <a:txBody>
                    <a:bodyPr/>
                    <a:lstStyle/>
                    <a:p>
                      <a:r>
                        <a:rPr lang="en-GB" sz="1100"/>
                        <a:t>Berekent de afstand tussen objecten (of tot een ander object).</a:t>
                      </a:r>
                    </a:p>
                  </a:txBody>
                  <a:tcPr marL="34274" marR="34274" marT="17137" marB="17137" anchor="ctr">
                    <a:lnL>
                      <a:noFill/>
                    </a:lnL>
                    <a:lnR>
                      <a:noFill/>
                    </a:lnR>
                    <a:lnT>
                      <a:noFill/>
                    </a:lnT>
                    <a:lnB>
                      <a:noFill/>
                    </a:lnB>
                    <a:noFill/>
                  </a:tcPr>
                </a:tc>
                <a:tc>
                  <a:txBody>
                    <a:bodyPr/>
                    <a:lstStyle/>
                    <a:p>
                      <a:r>
                        <a:rPr lang="en-GB" sz="1100" dirty="0" err="1"/>
                        <a:t>gdf.distance</a:t>
                      </a:r>
                      <a:r>
                        <a:rPr lang="en-GB" sz="1100" dirty="0"/>
                        <a:t>(punt)</a:t>
                      </a:r>
                    </a:p>
                  </a:txBody>
                  <a:tcPr marL="34274" marR="34274" marT="17137" marB="17137"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976735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6E79-1157-51C4-0FE3-5A34113F4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EC595-95AD-5A69-5F29-250228230C9A}"/>
              </a:ext>
            </a:extLst>
          </p:cNvPr>
          <p:cNvSpPr>
            <a:spLocks noGrp="1"/>
          </p:cNvSpPr>
          <p:nvPr>
            <p:ph type="title"/>
          </p:nvPr>
        </p:nvSpPr>
        <p:spPr>
          <a:xfrm>
            <a:off x="688916" y="555526"/>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FD87A3DD-0CA4-4EFB-422B-88EC4D77228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E75DA81-55F0-1186-D75C-F0A5E7043FD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98D68A9-29EA-259B-1BF0-F6DCFEE5965B}"/>
              </a:ext>
            </a:extLst>
          </p:cNvPr>
          <p:cNvSpPr>
            <a:spLocks noGrp="1"/>
          </p:cNvSpPr>
          <p:nvPr>
            <p:ph type="sldNum" sz="quarter" idx="12"/>
          </p:nvPr>
        </p:nvSpPr>
        <p:spPr/>
        <p:txBody>
          <a:bodyPr/>
          <a:lstStyle/>
          <a:p>
            <a:pPr algn="l"/>
            <a:r>
              <a:rPr lang="nl-NL"/>
              <a:t>| </a:t>
            </a:r>
            <a:fld id="{6C885DEC-5AE5-4403-A92E-278225061E43}" type="slidenum">
              <a:rPr lang="nl-NL" smtClean="0"/>
              <a:pPr algn="l"/>
              <a:t>118</a:t>
            </a:fld>
            <a:endParaRPr lang="nl-NL" dirty="0"/>
          </a:p>
        </p:txBody>
      </p:sp>
      <p:graphicFrame>
        <p:nvGraphicFramePr>
          <p:cNvPr id="7" name="Table 6">
            <a:extLst>
              <a:ext uri="{FF2B5EF4-FFF2-40B4-BE49-F238E27FC236}">
                <a16:creationId xmlns:a16="http://schemas.microsoft.com/office/drawing/2014/main" id="{707DFEC8-D55E-D5E5-BBD4-679BB28300B1}"/>
              </a:ext>
            </a:extLst>
          </p:cNvPr>
          <p:cNvGraphicFramePr>
            <a:graphicFrameLocks noGrp="1"/>
          </p:cNvGraphicFramePr>
          <p:nvPr>
            <p:extLst>
              <p:ext uri="{D42A27DB-BD31-4B8C-83A1-F6EECF244321}">
                <p14:modId xmlns:p14="http://schemas.microsoft.com/office/powerpoint/2010/main" val="3271413174"/>
              </p:ext>
            </p:extLst>
          </p:nvPr>
        </p:nvGraphicFramePr>
        <p:xfrm>
          <a:off x="827584" y="1275607"/>
          <a:ext cx="7776864" cy="3402088"/>
        </p:xfrm>
        <a:graphic>
          <a:graphicData uri="http://schemas.openxmlformats.org/drawingml/2006/table">
            <a:tbl>
              <a:tblPr/>
              <a:tblGrid>
                <a:gridCol w="1395909">
                  <a:extLst>
                    <a:ext uri="{9D8B030D-6E8A-4147-A177-3AD203B41FA5}">
                      <a16:colId xmlns:a16="http://schemas.microsoft.com/office/drawing/2014/main" val="2002633273"/>
                    </a:ext>
                  </a:extLst>
                </a:gridCol>
                <a:gridCol w="3788667">
                  <a:extLst>
                    <a:ext uri="{9D8B030D-6E8A-4147-A177-3AD203B41FA5}">
                      <a16:colId xmlns:a16="http://schemas.microsoft.com/office/drawing/2014/main" val="3376356805"/>
                    </a:ext>
                  </a:extLst>
                </a:gridCol>
                <a:gridCol w="2592288">
                  <a:extLst>
                    <a:ext uri="{9D8B030D-6E8A-4147-A177-3AD203B41FA5}">
                      <a16:colId xmlns:a16="http://schemas.microsoft.com/office/drawing/2014/main" val="893458277"/>
                    </a:ext>
                  </a:extLst>
                </a:gridCol>
              </a:tblGrid>
              <a:tr h="223986">
                <a:tc>
                  <a:txBody>
                    <a:bodyPr/>
                    <a:lstStyle/>
                    <a:p>
                      <a:r>
                        <a:rPr lang="en-GB" sz="1100" b="1" dirty="0"/>
                        <a:t>Methode</a:t>
                      </a:r>
                    </a:p>
                  </a:txBody>
                  <a:tcPr anchor="ctr">
                    <a:lnL>
                      <a:noFill/>
                    </a:lnL>
                    <a:lnR>
                      <a:noFill/>
                    </a:lnR>
                    <a:lnT>
                      <a:noFill/>
                    </a:lnT>
                    <a:lnB>
                      <a:noFill/>
                    </a:lnB>
                    <a:noFill/>
                  </a:tcPr>
                </a:tc>
                <a:tc>
                  <a:txBody>
                    <a:bodyPr/>
                    <a:lstStyle/>
                    <a:p>
                      <a:r>
                        <a:rPr lang="en-GB" sz="1100" b="1" dirty="0" err="1"/>
                        <a:t>Beschrijving</a:t>
                      </a:r>
                      <a:endParaRPr lang="en-GB" sz="1100" b="1" dirty="0"/>
                    </a:p>
                  </a:txBody>
                  <a:tcPr anchor="ctr">
                    <a:lnL>
                      <a:noFill/>
                    </a:lnL>
                    <a:lnR>
                      <a:noFill/>
                    </a:lnR>
                    <a:lnT>
                      <a:noFill/>
                    </a:lnT>
                    <a:lnB>
                      <a:noFill/>
                    </a:lnB>
                    <a:noFill/>
                  </a:tcPr>
                </a:tc>
                <a:tc>
                  <a:txBody>
                    <a:bodyPr/>
                    <a:lstStyle/>
                    <a:p>
                      <a:r>
                        <a:rPr lang="en-GB" sz="1100" b="1" dirty="0" err="1"/>
                        <a:t>Voorbeeld</a:t>
                      </a:r>
                      <a:endParaRPr lang="en-GB" sz="1100" b="1" dirty="0"/>
                    </a:p>
                  </a:txBody>
                  <a:tcPr anchor="ctr">
                    <a:lnL>
                      <a:noFill/>
                    </a:lnL>
                    <a:lnR>
                      <a:noFill/>
                    </a:lnR>
                    <a:lnT>
                      <a:noFill/>
                    </a:lnT>
                    <a:lnB>
                      <a:noFill/>
                    </a:lnB>
                    <a:noFill/>
                  </a:tcPr>
                </a:tc>
                <a:extLst>
                  <a:ext uri="{0D108BD9-81ED-4DB2-BD59-A6C34878D82A}">
                    <a16:rowId xmlns:a16="http://schemas.microsoft.com/office/drawing/2014/main" val="1001005081"/>
                  </a:ext>
                </a:extLst>
              </a:tr>
              <a:tr h="260466">
                <a:tc>
                  <a:txBody>
                    <a:bodyPr/>
                    <a:lstStyle/>
                    <a:p>
                      <a:r>
                        <a:rPr lang="en-GB" sz="1100"/>
                        <a:t>.intersects(other)</a:t>
                      </a:r>
                    </a:p>
                  </a:txBody>
                  <a:tcPr anchor="ctr">
                    <a:lnL>
                      <a:noFill/>
                    </a:lnL>
                    <a:lnR>
                      <a:noFill/>
                    </a:lnR>
                    <a:lnT>
                      <a:noFill/>
                    </a:lnT>
                    <a:lnB>
                      <a:noFill/>
                    </a:lnB>
                    <a:noFill/>
                  </a:tcPr>
                </a:tc>
                <a:tc>
                  <a:txBody>
                    <a:bodyPr/>
                    <a:lstStyle/>
                    <a:p>
                      <a:r>
                        <a:rPr lang="en-GB" sz="1100" dirty="0" err="1"/>
                        <a:t>Controleert</a:t>
                      </a:r>
                      <a:r>
                        <a:rPr lang="en-GB" sz="1100" dirty="0"/>
                        <a:t> of </a:t>
                      </a:r>
                      <a:r>
                        <a:rPr lang="en-GB" sz="1100" dirty="0" err="1"/>
                        <a:t>objecten</a:t>
                      </a:r>
                      <a:r>
                        <a:rPr lang="en-GB" sz="1100" dirty="0"/>
                        <a:t> </a:t>
                      </a:r>
                      <a:r>
                        <a:rPr lang="en-GB" sz="1100" dirty="0" err="1"/>
                        <a:t>elkaar</a:t>
                      </a:r>
                      <a:r>
                        <a:rPr lang="en-GB" sz="1100" dirty="0"/>
                        <a:t> </a:t>
                      </a:r>
                      <a:r>
                        <a:rPr lang="en-GB" sz="1100" dirty="0" err="1"/>
                        <a:t>snijden</a:t>
                      </a:r>
                      <a:r>
                        <a:rPr lang="en-GB" sz="1100" dirty="0"/>
                        <a:t>.</a:t>
                      </a:r>
                    </a:p>
                  </a:txBody>
                  <a:tcPr anchor="ctr">
                    <a:lnL>
                      <a:noFill/>
                    </a:lnL>
                    <a:lnR>
                      <a:noFill/>
                    </a:lnR>
                    <a:lnT>
                      <a:noFill/>
                    </a:lnT>
                    <a:lnB>
                      <a:noFill/>
                    </a:lnB>
                    <a:noFill/>
                  </a:tcPr>
                </a:tc>
                <a:tc>
                  <a:txBody>
                    <a:bodyPr/>
                    <a:lstStyle/>
                    <a:p>
                      <a:r>
                        <a:rPr lang="en-GB" sz="1100" dirty="0" err="1"/>
                        <a:t>gdf.intersects</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1016199294"/>
                  </a:ext>
                </a:extLst>
              </a:tr>
              <a:tr h="260466">
                <a:tc>
                  <a:txBody>
                    <a:bodyPr/>
                    <a:lstStyle/>
                    <a:p>
                      <a:r>
                        <a:rPr lang="en-GB" sz="1100" dirty="0"/>
                        <a:t>.within(other)</a:t>
                      </a:r>
                    </a:p>
                  </a:txBody>
                  <a:tcPr anchor="ctr">
                    <a:lnL>
                      <a:noFill/>
                    </a:lnL>
                    <a:lnR>
                      <a:noFill/>
                    </a:lnR>
                    <a:lnT>
                      <a:noFill/>
                    </a:lnT>
                    <a:lnB>
                      <a:noFill/>
                    </a:lnB>
                    <a:noFill/>
                  </a:tcPr>
                </a:tc>
                <a:tc>
                  <a:txBody>
                    <a:bodyPr/>
                    <a:lstStyle/>
                    <a:p>
                      <a:r>
                        <a:rPr lang="en-GB" sz="1100"/>
                        <a:t>Controleert of objecten binnen een ander object liggen.</a:t>
                      </a:r>
                    </a:p>
                  </a:txBody>
                  <a:tcPr anchor="ctr">
                    <a:lnL>
                      <a:noFill/>
                    </a:lnL>
                    <a:lnR>
                      <a:noFill/>
                    </a:lnR>
                    <a:lnT>
                      <a:noFill/>
                    </a:lnT>
                    <a:lnB>
                      <a:noFill/>
                    </a:lnB>
                    <a:noFill/>
                  </a:tcPr>
                </a:tc>
                <a:tc>
                  <a:txBody>
                    <a:bodyPr/>
                    <a:lstStyle/>
                    <a:p>
                      <a:r>
                        <a:rPr lang="en-GB" sz="1100"/>
                        <a:t>gdf.within(andere_gdf.geometry[0])</a:t>
                      </a:r>
                    </a:p>
                  </a:txBody>
                  <a:tcPr anchor="ctr">
                    <a:lnL>
                      <a:noFill/>
                    </a:lnL>
                    <a:lnR>
                      <a:noFill/>
                    </a:lnR>
                    <a:lnT>
                      <a:noFill/>
                    </a:lnT>
                    <a:lnB>
                      <a:noFill/>
                    </a:lnB>
                    <a:noFill/>
                  </a:tcPr>
                </a:tc>
                <a:extLst>
                  <a:ext uri="{0D108BD9-81ED-4DB2-BD59-A6C34878D82A}">
                    <a16:rowId xmlns:a16="http://schemas.microsoft.com/office/drawing/2014/main" val="3218865532"/>
                  </a:ext>
                </a:extLst>
              </a:tr>
              <a:tr h="260466">
                <a:tc>
                  <a:txBody>
                    <a:bodyPr/>
                    <a:lstStyle/>
                    <a:p>
                      <a:r>
                        <a:rPr lang="en-GB" sz="1100"/>
                        <a:t>.contains(other)</a:t>
                      </a:r>
                    </a:p>
                  </a:txBody>
                  <a:tcPr anchor="ctr">
                    <a:lnL>
                      <a:noFill/>
                    </a:lnL>
                    <a:lnR>
                      <a:noFill/>
                    </a:lnR>
                    <a:lnT>
                      <a:noFill/>
                    </a:lnT>
                    <a:lnB>
                      <a:noFill/>
                    </a:lnB>
                    <a:noFill/>
                  </a:tcPr>
                </a:tc>
                <a:tc>
                  <a:txBody>
                    <a:bodyPr/>
                    <a:lstStyle/>
                    <a:p>
                      <a:r>
                        <a:rPr lang="en-GB" sz="1100"/>
                        <a:t>Controleert of een object een ander object volledig bevat.</a:t>
                      </a:r>
                    </a:p>
                  </a:txBody>
                  <a:tcPr anchor="ctr">
                    <a:lnL>
                      <a:noFill/>
                    </a:lnL>
                    <a:lnR>
                      <a:noFill/>
                    </a:lnR>
                    <a:lnT>
                      <a:noFill/>
                    </a:lnT>
                    <a:lnB>
                      <a:noFill/>
                    </a:lnB>
                    <a:noFill/>
                  </a:tcPr>
                </a:tc>
                <a:tc>
                  <a:txBody>
                    <a:bodyPr/>
                    <a:lstStyle/>
                    <a:p>
                      <a:r>
                        <a:rPr lang="en-GB" sz="1100"/>
                        <a:t>gdf.contains(punt)</a:t>
                      </a:r>
                    </a:p>
                  </a:txBody>
                  <a:tcPr anchor="ctr">
                    <a:lnL>
                      <a:noFill/>
                    </a:lnL>
                    <a:lnR>
                      <a:noFill/>
                    </a:lnR>
                    <a:lnT>
                      <a:noFill/>
                    </a:lnT>
                    <a:lnB>
                      <a:noFill/>
                    </a:lnB>
                    <a:noFill/>
                  </a:tcPr>
                </a:tc>
                <a:extLst>
                  <a:ext uri="{0D108BD9-81ED-4DB2-BD59-A6C34878D82A}">
                    <a16:rowId xmlns:a16="http://schemas.microsoft.com/office/drawing/2014/main" val="4028470956"/>
                  </a:ext>
                </a:extLst>
              </a:tr>
              <a:tr h="260466">
                <a:tc>
                  <a:txBody>
                    <a:bodyPr/>
                    <a:lstStyle/>
                    <a:p>
                      <a:r>
                        <a:rPr lang="en-GB" sz="1100"/>
                        <a:t>.touches(other)</a:t>
                      </a:r>
                    </a:p>
                  </a:txBody>
                  <a:tcPr anchor="ctr">
                    <a:lnL>
                      <a:noFill/>
                    </a:lnL>
                    <a:lnR>
                      <a:noFill/>
                    </a:lnR>
                    <a:lnT>
                      <a:noFill/>
                    </a:lnT>
                    <a:lnB>
                      <a:noFill/>
                    </a:lnB>
                    <a:noFill/>
                  </a:tcPr>
                </a:tc>
                <a:tc>
                  <a:txBody>
                    <a:bodyPr/>
                    <a:lstStyle/>
                    <a:p>
                      <a:r>
                        <a:rPr lang="en-GB" sz="1100"/>
                        <a:t>True als objecten elkaar raken maar niet overlappen.</a:t>
                      </a:r>
                    </a:p>
                  </a:txBody>
                  <a:tcPr anchor="ctr">
                    <a:lnL>
                      <a:noFill/>
                    </a:lnL>
                    <a:lnR>
                      <a:noFill/>
                    </a:lnR>
                    <a:lnT>
                      <a:noFill/>
                    </a:lnT>
                    <a:lnB>
                      <a:noFill/>
                    </a:lnB>
                    <a:noFill/>
                  </a:tcPr>
                </a:tc>
                <a:tc>
                  <a:txBody>
                    <a:bodyPr/>
                    <a:lstStyle/>
                    <a:p>
                      <a:r>
                        <a:rPr lang="en-GB" sz="1100"/>
                        <a:t>gdf.touches(andere_gdf)</a:t>
                      </a:r>
                    </a:p>
                  </a:txBody>
                  <a:tcPr anchor="ctr">
                    <a:lnL>
                      <a:noFill/>
                    </a:lnL>
                    <a:lnR>
                      <a:noFill/>
                    </a:lnR>
                    <a:lnT>
                      <a:noFill/>
                    </a:lnT>
                    <a:lnB>
                      <a:noFill/>
                    </a:lnB>
                    <a:noFill/>
                  </a:tcPr>
                </a:tc>
                <a:extLst>
                  <a:ext uri="{0D108BD9-81ED-4DB2-BD59-A6C34878D82A}">
                    <a16:rowId xmlns:a16="http://schemas.microsoft.com/office/drawing/2014/main" val="477009884"/>
                  </a:ext>
                </a:extLst>
              </a:tr>
              <a:tr h="260466">
                <a:tc>
                  <a:txBody>
                    <a:bodyPr/>
                    <a:lstStyle/>
                    <a:p>
                      <a:r>
                        <a:rPr lang="en-GB" sz="1100"/>
                        <a:t>.crosses(other)</a:t>
                      </a:r>
                    </a:p>
                  </a:txBody>
                  <a:tcPr anchor="ctr">
                    <a:lnL>
                      <a:noFill/>
                    </a:lnL>
                    <a:lnR>
                      <a:noFill/>
                    </a:lnR>
                    <a:lnT>
                      <a:noFill/>
                    </a:lnT>
                    <a:lnB>
                      <a:noFill/>
                    </a:lnB>
                    <a:noFill/>
                  </a:tcPr>
                </a:tc>
                <a:tc>
                  <a:txBody>
                    <a:bodyPr/>
                    <a:lstStyle/>
                    <a:p>
                      <a:r>
                        <a:rPr lang="en-GB" sz="1100" dirty="0"/>
                        <a:t>True </a:t>
                      </a:r>
                      <a:r>
                        <a:rPr lang="en-GB" sz="1100" dirty="0" err="1"/>
                        <a:t>als</a:t>
                      </a:r>
                      <a:r>
                        <a:rPr lang="en-GB" sz="1100" dirty="0"/>
                        <a:t> </a:t>
                      </a:r>
                      <a:r>
                        <a:rPr lang="en-GB" sz="1100" dirty="0" err="1"/>
                        <a:t>objecten</a:t>
                      </a:r>
                      <a:r>
                        <a:rPr lang="en-GB" sz="1100" dirty="0"/>
                        <a:t> </a:t>
                      </a:r>
                      <a:r>
                        <a:rPr lang="en-GB" sz="1100" dirty="0" err="1"/>
                        <a:t>elkaar</a:t>
                      </a:r>
                      <a:r>
                        <a:rPr lang="en-GB" sz="1100" dirty="0"/>
                        <a:t> </a:t>
                      </a:r>
                      <a:r>
                        <a:rPr lang="en-GB" sz="1100" dirty="0" err="1"/>
                        <a:t>kruisen</a:t>
                      </a:r>
                      <a:r>
                        <a:rPr lang="en-GB" sz="1100" dirty="0"/>
                        <a:t> (</a:t>
                      </a:r>
                      <a:r>
                        <a:rPr lang="en-GB" sz="1100" dirty="0" err="1"/>
                        <a:t>voor</a:t>
                      </a:r>
                      <a:r>
                        <a:rPr lang="en-GB" sz="1100" dirty="0"/>
                        <a:t> </a:t>
                      </a:r>
                      <a:r>
                        <a:rPr lang="en-GB" sz="1100" dirty="0" err="1"/>
                        <a:t>lijnen</a:t>
                      </a:r>
                      <a:r>
                        <a:rPr lang="en-GB" sz="1100" dirty="0"/>
                        <a:t>).</a:t>
                      </a:r>
                    </a:p>
                  </a:txBody>
                  <a:tcPr anchor="ctr">
                    <a:lnL>
                      <a:noFill/>
                    </a:lnL>
                    <a:lnR>
                      <a:noFill/>
                    </a:lnR>
                    <a:lnT>
                      <a:noFill/>
                    </a:lnT>
                    <a:lnB>
                      <a:noFill/>
                    </a:lnB>
                    <a:noFill/>
                  </a:tcPr>
                </a:tc>
                <a:tc>
                  <a:txBody>
                    <a:bodyPr/>
                    <a:lstStyle/>
                    <a:p>
                      <a:r>
                        <a:rPr lang="en-GB" sz="1100"/>
                        <a:t>gdf.crosses(andere_gdf)</a:t>
                      </a:r>
                    </a:p>
                  </a:txBody>
                  <a:tcPr anchor="ctr">
                    <a:lnL>
                      <a:noFill/>
                    </a:lnL>
                    <a:lnR>
                      <a:noFill/>
                    </a:lnR>
                    <a:lnT>
                      <a:noFill/>
                    </a:lnT>
                    <a:lnB>
                      <a:noFill/>
                    </a:lnB>
                    <a:noFill/>
                  </a:tcPr>
                </a:tc>
                <a:extLst>
                  <a:ext uri="{0D108BD9-81ED-4DB2-BD59-A6C34878D82A}">
                    <a16:rowId xmlns:a16="http://schemas.microsoft.com/office/drawing/2014/main" val="2282422376"/>
                  </a:ext>
                </a:extLst>
              </a:tr>
              <a:tr h="260466">
                <a:tc>
                  <a:txBody>
                    <a:bodyPr/>
                    <a:lstStyle/>
                    <a:p>
                      <a:r>
                        <a:rPr lang="en-GB" sz="1100"/>
                        <a:t>.overlaps(other)</a:t>
                      </a:r>
                    </a:p>
                  </a:txBody>
                  <a:tcPr anchor="ctr">
                    <a:lnL>
                      <a:noFill/>
                    </a:lnL>
                    <a:lnR>
                      <a:noFill/>
                    </a:lnR>
                    <a:lnT>
                      <a:noFill/>
                    </a:lnT>
                    <a:lnB>
                      <a:noFill/>
                    </a:lnB>
                    <a:noFill/>
                  </a:tcPr>
                </a:tc>
                <a:tc>
                  <a:txBody>
                    <a:bodyPr/>
                    <a:lstStyle/>
                    <a:p>
                      <a:r>
                        <a:rPr lang="en-GB" sz="1100"/>
                        <a:t>True als objecten deels overlappen.</a:t>
                      </a:r>
                    </a:p>
                  </a:txBody>
                  <a:tcPr anchor="ctr">
                    <a:lnL>
                      <a:noFill/>
                    </a:lnL>
                    <a:lnR>
                      <a:noFill/>
                    </a:lnR>
                    <a:lnT>
                      <a:noFill/>
                    </a:lnT>
                    <a:lnB>
                      <a:noFill/>
                    </a:lnB>
                    <a:noFill/>
                  </a:tcPr>
                </a:tc>
                <a:tc>
                  <a:txBody>
                    <a:bodyPr/>
                    <a:lstStyle/>
                    <a:p>
                      <a:r>
                        <a:rPr lang="en-GB" sz="1100"/>
                        <a:t>gdf.overlaps(andere_gdf)</a:t>
                      </a:r>
                    </a:p>
                  </a:txBody>
                  <a:tcPr anchor="ctr">
                    <a:lnL>
                      <a:noFill/>
                    </a:lnL>
                    <a:lnR>
                      <a:noFill/>
                    </a:lnR>
                    <a:lnT>
                      <a:noFill/>
                    </a:lnT>
                    <a:lnB>
                      <a:noFill/>
                    </a:lnB>
                    <a:noFill/>
                  </a:tcPr>
                </a:tc>
                <a:extLst>
                  <a:ext uri="{0D108BD9-81ED-4DB2-BD59-A6C34878D82A}">
                    <a16:rowId xmlns:a16="http://schemas.microsoft.com/office/drawing/2014/main" val="3771626053"/>
                  </a:ext>
                </a:extLst>
              </a:tr>
              <a:tr h="260466">
                <a:tc>
                  <a:txBody>
                    <a:bodyPr/>
                    <a:lstStyle/>
                    <a:p>
                      <a:r>
                        <a:rPr lang="en-GB" sz="1100"/>
                        <a:t>.union(other)</a:t>
                      </a:r>
                    </a:p>
                  </a:txBody>
                  <a:tcPr anchor="ctr">
                    <a:lnL>
                      <a:noFill/>
                    </a:lnL>
                    <a:lnR>
                      <a:noFill/>
                    </a:lnR>
                    <a:lnT>
                      <a:noFill/>
                    </a:lnT>
                    <a:lnB>
                      <a:noFill/>
                    </a:lnB>
                    <a:noFill/>
                  </a:tcPr>
                </a:tc>
                <a:tc>
                  <a:txBody>
                    <a:bodyPr/>
                    <a:lstStyle/>
                    <a:p>
                      <a:r>
                        <a:rPr lang="en-GB" sz="1100"/>
                        <a:t>Combineert geometrieën tot één geheel.</a:t>
                      </a:r>
                    </a:p>
                  </a:txBody>
                  <a:tcPr anchor="ctr">
                    <a:lnL>
                      <a:noFill/>
                    </a:lnL>
                    <a:lnR>
                      <a:noFill/>
                    </a:lnR>
                    <a:lnT>
                      <a:noFill/>
                    </a:lnT>
                    <a:lnB>
                      <a:noFill/>
                    </a:lnB>
                    <a:noFill/>
                  </a:tcPr>
                </a:tc>
                <a:tc>
                  <a:txBody>
                    <a:bodyPr/>
                    <a:lstStyle/>
                    <a:p>
                      <a:r>
                        <a:rPr lang="en-GB" sz="1100"/>
                        <a:t>gdf_union = gdf.union(andere_gdf)</a:t>
                      </a:r>
                    </a:p>
                  </a:txBody>
                  <a:tcPr anchor="ctr">
                    <a:lnL>
                      <a:noFill/>
                    </a:lnL>
                    <a:lnR>
                      <a:noFill/>
                    </a:lnR>
                    <a:lnT>
                      <a:noFill/>
                    </a:lnT>
                    <a:lnB>
                      <a:noFill/>
                    </a:lnB>
                    <a:noFill/>
                  </a:tcPr>
                </a:tc>
                <a:extLst>
                  <a:ext uri="{0D108BD9-81ED-4DB2-BD59-A6C34878D82A}">
                    <a16:rowId xmlns:a16="http://schemas.microsoft.com/office/drawing/2014/main" val="718539994"/>
                  </a:ext>
                </a:extLst>
              </a:tr>
              <a:tr h="372094">
                <a:tc>
                  <a:txBody>
                    <a:bodyPr/>
                    <a:lstStyle/>
                    <a:p>
                      <a:r>
                        <a:rPr lang="en-GB" sz="1100"/>
                        <a:t>.difference(other)</a:t>
                      </a:r>
                    </a:p>
                  </a:txBody>
                  <a:tcPr anchor="ctr">
                    <a:lnL>
                      <a:noFill/>
                    </a:lnL>
                    <a:lnR>
                      <a:noFill/>
                    </a:lnR>
                    <a:lnT>
                      <a:noFill/>
                    </a:lnT>
                    <a:lnB>
                      <a:noFill/>
                    </a:lnB>
                    <a:noFill/>
                  </a:tcPr>
                </a:tc>
                <a:tc>
                  <a:txBody>
                    <a:bodyPr/>
                    <a:lstStyle/>
                    <a:p>
                      <a:r>
                        <a:rPr lang="en-GB" sz="1100"/>
                        <a:t>Neemt het verschil tussen geometrieën.</a:t>
                      </a:r>
                    </a:p>
                  </a:txBody>
                  <a:tcPr anchor="ctr">
                    <a:lnL>
                      <a:noFill/>
                    </a:lnL>
                    <a:lnR>
                      <a:noFill/>
                    </a:lnR>
                    <a:lnT>
                      <a:noFill/>
                    </a:lnT>
                    <a:lnB>
                      <a:noFill/>
                    </a:lnB>
                    <a:noFill/>
                  </a:tcPr>
                </a:tc>
                <a:tc>
                  <a:txBody>
                    <a:bodyPr/>
                    <a:lstStyle/>
                    <a:p>
                      <a:r>
                        <a:rPr lang="en-GB" sz="1100" dirty="0" err="1"/>
                        <a:t>gdf_diff</a:t>
                      </a:r>
                      <a:r>
                        <a:rPr lang="en-GB" sz="1100" dirty="0"/>
                        <a:t> = </a:t>
                      </a:r>
                      <a:r>
                        <a:rPr lang="en-GB" sz="1100" dirty="0" err="1"/>
                        <a:t>gdf.difference</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4174526190"/>
                  </a:ext>
                </a:extLst>
              </a:tr>
              <a:tr h="372094">
                <a:tc>
                  <a:txBody>
                    <a:bodyPr/>
                    <a:lstStyle/>
                    <a:p>
                      <a:r>
                        <a:rPr lang="en-GB" sz="1100"/>
                        <a:t>.intersection(other)</a:t>
                      </a:r>
                    </a:p>
                  </a:txBody>
                  <a:tcPr anchor="ctr">
                    <a:lnL>
                      <a:noFill/>
                    </a:lnL>
                    <a:lnR>
                      <a:noFill/>
                    </a:lnR>
                    <a:lnT>
                      <a:noFill/>
                    </a:lnT>
                    <a:lnB>
                      <a:noFill/>
                    </a:lnB>
                    <a:noFill/>
                  </a:tcPr>
                </a:tc>
                <a:tc>
                  <a:txBody>
                    <a:bodyPr/>
                    <a:lstStyle/>
                    <a:p>
                      <a:r>
                        <a:rPr lang="en-GB" sz="1100"/>
                        <a:t>Snijdt geometrieën tot hun gemeenschappelijk deel.</a:t>
                      </a:r>
                    </a:p>
                  </a:txBody>
                  <a:tcPr anchor="ctr">
                    <a:lnL>
                      <a:noFill/>
                    </a:lnL>
                    <a:lnR>
                      <a:noFill/>
                    </a:lnR>
                    <a:lnT>
                      <a:noFill/>
                    </a:lnT>
                    <a:lnB>
                      <a:noFill/>
                    </a:lnB>
                    <a:noFill/>
                  </a:tcPr>
                </a:tc>
                <a:tc>
                  <a:txBody>
                    <a:bodyPr/>
                    <a:lstStyle/>
                    <a:p>
                      <a:r>
                        <a:rPr lang="en-GB" sz="1100"/>
                        <a:t>gdf_intersect = gdf.intersection(andere_gdf)</a:t>
                      </a:r>
                    </a:p>
                  </a:txBody>
                  <a:tcPr anchor="ctr">
                    <a:lnL>
                      <a:noFill/>
                    </a:lnL>
                    <a:lnR>
                      <a:noFill/>
                    </a:lnR>
                    <a:lnT>
                      <a:noFill/>
                    </a:lnT>
                    <a:lnB>
                      <a:noFill/>
                    </a:lnB>
                    <a:noFill/>
                  </a:tcPr>
                </a:tc>
                <a:extLst>
                  <a:ext uri="{0D108BD9-81ED-4DB2-BD59-A6C34878D82A}">
                    <a16:rowId xmlns:a16="http://schemas.microsoft.com/office/drawing/2014/main" val="1259901896"/>
                  </a:ext>
                </a:extLst>
              </a:tr>
              <a:tr h="260466">
                <a:tc>
                  <a:txBody>
                    <a:bodyPr/>
                    <a:lstStyle/>
                    <a:p>
                      <a:r>
                        <a:rPr lang="en-GB" sz="1100"/>
                        <a:t>.simplify(tolerance)</a:t>
                      </a:r>
                    </a:p>
                  </a:txBody>
                  <a:tcPr anchor="ctr">
                    <a:lnL>
                      <a:noFill/>
                    </a:lnL>
                    <a:lnR>
                      <a:noFill/>
                    </a:lnR>
                    <a:lnT>
                      <a:noFill/>
                    </a:lnT>
                    <a:lnB>
                      <a:noFill/>
                    </a:lnB>
                    <a:noFill/>
                  </a:tcPr>
                </a:tc>
                <a:tc>
                  <a:txBody>
                    <a:bodyPr/>
                    <a:lstStyle/>
                    <a:p>
                      <a:r>
                        <a:rPr lang="en-GB" sz="1100"/>
                        <a:t>Vereenvoudigt geometrieën door details te verminderen.</a:t>
                      </a:r>
                    </a:p>
                  </a:txBody>
                  <a:tcPr anchor="ctr">
                    <a:lnL>
                      <a:noFill/>
                    </a:lnL>
                    <a:lnR>
                      <a:noFill/>
                    </a:lnR>
                    <a:lnT>
                      <a:noFill/>
                    </a:lnT>
                    <a:lnB>
                      <a:noFill/>
                    </a:lnB>
                    <a:noFill/>
                  </a:tcPr>
                </a:tc>
                <a:tc>
                  <a:txBody>
                    <a:bodyPr/>
                    <a:lstStyle/>
                    <a:p>
                      <a:r>
                        <a:rPr lang="en-GB" sz="1100"/>
                        <a:t>gdf_simple = gdf.simplify(10)</a:t>
                      </a:r>
                    </a:p>
                  </a:txBody>
                  <a:tcPr anchor="ctr">
                    <a:lnL>
                      <a:noFill/>
                    </a:lnL>
                    <a:lnR>
                      <a:noFill/>
                    </a:lnR>
                    <a:lnT>
                      <a:noFill/>
                    </a:lnT>
                    <a:lnB>
                      <a:noFill/>
                    </a:lnB>
                    <a:noFill/>
                  </a:tcPr>
                </a:tc>
                <a:extLst>
                  <a:ext uri="{0D108BD9-81ED-4DB2-BD59-A6C34878D82A}">
                    <a16:rowId xmlns:a16="http://schemas.microsoft.com/office/drawing/2014/main" val="4034567343"/>
                  </a:ext>
                </a:extLst>
              </a:tr>
              <a:tr h="260466">
                <a:tc>
                  <a:txBody>
                    <a:bodyPr/>
                    <a:lstStyle/>
                    <a:p>
                      <a:r>
                        <a:rPr lang="en-GB" sz="1100"/>
                        <a:t>.convex_hull</a:t>
                      </a:r>
                    </a:p>
                  </a:txBody>
                  <a:tcPr anchor="ctr">
                    <a:lnL>
                      <a:noFill/>
                    </a:lnL>
                    <a:lnR>
                      <a:noFill/>
                    </a:lnR>
                    <a:lnT>
                      <a:noFill/>
                    </a:lnT>
                    <a:lnB>
                      <a:noFill/>
                    </a:lnB>
                    <a:noFill/>
                  </a:tcPr>
                </a:tc>
                <a:tc>
                  <a:txBody>
                    <a:bodyPr/>
                    <a:lstStyle/>
                    <a:p>
                      <a:r>
                        <a:rPr lang="en-GB" sz="1100"/>
                        <a:t>Maakt de kleinste convex-vorm die alle punten bevat.</a:t>
                      </a:r>
                    </a:p>
                  </a:txBody>
                  <a:tcPr anchor="ctr">
                    <a:lnL>
                      <a:noFill/>
                    </a:lnL>
                    <a:lnR>
                      <a:noFill/>
                    </a:lnR>
                    <a:lnT>
                      <a:noFill/>
                    </a:lnT>
                    <a:lnB>
                      <a:noFill/>
                    </a:lnB>
                    <a:noFill/>
                  </a:tcPr>
                </a:tc>
                <a:tc>
                  <a:txBody>
                    <a:bodyPr/>
                    <a:lstStyle/>
                    <a:p>
                      <a:r>
                        <a:rPr lang="en-GB" sz="1100" dirty="0" err="1"/>
                        <a:t>gdf_hull</a:t>
                      </a:r>
                      <a:r>
                        <a:rPr lang="en-GB" sz="1100" dirty="0"/>
                        <a:t> = </a:t>
                      </a:r>
                      <a:r>
                        <a:rPr lang="en-GB" sz="1100" dirty="0" err="1"/>
                        <a:t>gdf.convex_hull</a:t>
                      </a:r>
                      <a:endParaRPr lang="en-GB" sz="1100" dirty="0"/>
                    </a:p>
                  </a:txBody>
                  <a:tcPr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2325583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4C7D-66A1-45E7-3422-46A334D97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20FD1-9A97-0EFD-AC63-9F9D765F4055}"/>
              </a:ext>
            </a:extLst>
          </p:cNvPr>
          <p:cNvSpPr>
            <a:spLocks noGrp="1"/>
          </p:cNvSpPr>
          <p:nvPr>
            <p:ph type="title"/>
          </p:nvPr>
        </p:nvSpPr>
        <p:spPr>
          <a:xfrm>
            <a:off x="689099" y="771550"/>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D0585DD6-9F6F-7922-3282-3708FA398C0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8F4CC8D-C621-D371-BD40-254043585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418184-70B5-D8E5-2094-E3D2205F0D9E}"/>
              </a:ext>
            </a:extLst>
          </p:cNvPr>
          <p:cNvSpPr>
            <a:spLocks noGrp="1"/>
          </p:cNvSpPr>
          <p:nvPr>
            <p:ph type="sldNum" sz="quarter" idx="12"/>
          </p:nvPr>
        </p:nvSpPr>
        <p:spPr/>
        <p:txBody>
          <a:bodyPr/>
          <a:lstStyle/>
          <a:p>
            <a:pPr algn="l"/>
            <a:r>
              <a:rPr lang="nl-NL"/>
              <a:t>| </a:t>
            </a:r>
            <a:fld id="{6C885DEC-5AE5-4403-A92E-278225061E43}" type="slidenum">
              <a:rPr lang="nl-NL" smtClean="0"/>
              <a:pPr algn="l"/>
              <a:t>119</a:t>
            </a:fld>
            <a:endParaRPr lang="nl-NL" dirty="0"/>
          </a:p>
        </p:txBody>
      </p:sp>
      <p:sp>
        <p:nvSpPr>
          <p:cNvPr id="8" name="Content Placeholder 9">
            <a:extLst>
              <a:ext uri="{FF2B5EF4-FFF2-40B4-BE49-F238E27FC236}">
                <a16:creationId xmlns:a16="http://schemas.microsoft.com/office/drawing/2014/main" id="{86203D51-F241-72C3-8426-0F38CE2D1558}"/>
              </a:ext>
            </a:extLst>
          </p:cNvPr>
          <p:cNvSpPr>
            <a:spLocks noGrp="1"/>
          </p:cNvSpPr>
          <p:nvPr>
            <p:ph idx="1"/>
          </p:nvPr>
        </p:nvSpPr>
        <p:spPr>
          <a:xfrm>
            <a:off x="689099" y="1923679"/>
            <a:ext cx="8100000" cy="2813824"/>
          </a:xfrm>
        </p:spPr>
        <p:txBody>
          <a:bodyPr/>
          <a:lstStyle/>
          <a:p>
            <a:r>
              <a:rPr lang="en-NL" dirty="0"/>
              <a:t>Union</a:t>
            </a:r>
          </a:p>
          <a:p>
            <a:r>
              <a:rPr lang="en-NL" dirty="0"/>
              <a:t>Intersection</a:t>
            </a:r>
          </a:p>
          <a:p>
            <a:r>
              <a:rPr lang="en-NL" dirty="0"/>
              <a:t>Difference</a:t>
            </a:r>
          </a:p>
          <a:p>
            <a:r>
              <a:rPr lang="en-NL" dirty="0"/>
              <a:t>Symmetric Difference</a:t>
            </a:r>
          </a:p>
        </p:txBody>
      </p:sp>
      <p:sp>
        <p:nvSpPr>
          <p:cNvPr id="9" name="TextBox 8">
            <a:extLst>
              <a:ext uri="{FF2B5EF4-FFF2-40B4-BE49-F238E27FC236}">
                <a16:creationId xmlns:a16="http://schemas.microsoft.com/office/drawing/2014/main" id="{5FB16551-D5FE-9B88-2806-0DFA3FF59DDB}"/>
              </a:ext>
            </a:extLst>
          </p:cNvPr>
          <p:cNvSpPr txBox="1"/>
          <p:nvPr/>
        </p:nvSpPr>
        <p:spPr>
          <a:xfrm>
            <a:off x="696225" y="1257550"/>
            <a:ext cx="5388783" cy="276999"/>
          </a:xfrm>
          <a:prstGeom prst="rect">
            <a:avLst/>
          </a:prstGeom>
          <a:noFill/>
        </p:spPr>
        <p:txBody>
          <a:bodyPr wrap="none" lIns="0" tIns="0" rIns="0" bIns="0" rtlCol="0">
            <a:spAutoFit/>
          </a:bodyPr>
          <a:lstStyle/>
          <a:p>
            <a:r>
              <a:rPr lang="en-NL" dirty="0"/>
              <a:t>Deze worden voornamelijk gebruikt bij Polygon objecten</a:t>
            </a:r>
          </a:p>
        </p:txBody>
      </p:sp>
    </p:spTree>
    <p:extLst>
      <p:ext uri="{BB962C8B-B14F-4D97-AF65-F5344CB8AC3E}">
        <p14:creationId xmlns:p14="http://schemas.microsoft.com/office/powerpoint/2010/main" val="394597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8E70D58D-8185-E340-B93D-25E53DDFAE1F}" type="datetime1">
              <a:rPr lang="en-US" smtClean="0"/>
              <a:t>10/12/25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7CC0-F2E7-A9BC-3337-2C5812D088B3}"/>
              </a:ext>
            </a:extLst>
          </p:cNvPr>
          <p:cNvSpPr>
            <a:spLocks noGrp="1"/>
          </p:cNvSpPr>
          <p:nvPr>
            <p:ph type="title"/>
          </p:nvPr>
        </p:nvSpPr>
        <p:spPr>
          <a:xfrm>
            <a:off x="689099" y="771550"/>
            <a:ext cx="8100000" cy="972000"/>
          </a:xfrm>
        </p:spPr>
        <p:txBody>
          <a:bodyPr/>
          <a:lstStyle/>
          <a:p>
            <a:r>
              <a:rPr lang="en-NL" dirty="0"/>
              <a:t>Geopandas – Ruimtelijke bewerkingen - difference</a:t>
            </a:r>
          </a:p>
        </p:txBody>
      </p:sp>
      <p:sp>
        <p:nvSpPr>
          <p:cNvPr id="4" name="Date Placeholder 3">
            <a:extLst>
              <a:ext uri="{FF2B5EF4-FFF2-40B4-BE49-F238E27FC236}">
                <a16:creationId xmlns:a16="http://schemas.microsoft.com/office/drawing/2014/main" id="{5E60B705-C5B3-277B-4369-BF6DE47B8D9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82782C7-DF3B-59B8-88B2-636A7EF3EB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27C486-CF39-92AC-E4B3-4D9C874E296F}"/>
              </a:ext>
            </a:extLst>
          </p:cNvPr>
          <p:cNvSpPr>
            <a:spLocks noGrp="1"/>
          </p:cNvSpPr>
          <p:nvPr>
            <p:ph type="sldNum" sz="quarter" idx="12"/>
          </p:nvPr>
        </p:nvSpPr>
        <p:spPr/>
        <p:txBody>
          <a:bodyPr/>
          <a:lstStyle/>
          <a:p>
            <a:pPr algn="l"/>
            <a:r>
              <a:rPr lang="nl-NL"/>
              <a:t>| </a:t>
            </a:r>
            <a:fld id="{6C885DEC-5AE5-4403-A92E-278225061E43}" type="slidenum">
              <a:rPr lang="nl-NL" smtClean="0"/>
              <a:pPr algn="l"/>
              <a:t>120</a:t>
            </a:fld>
            <a:endParaRPr lang="nl-NL" dirty="0"/>
          </a:p>
        </p:txBody>
      </p:sp>
      <p:pic>
        <p:nvPicPr>
          <p:cNvPr id="7" name="Picture 6">
            <a:extLst>
              <a:ext uri="{FF2B5EF4-FFF2-40B4-BE49-F238E27FC236}">
                <a16:creationId xmlns:a16="http://schemas.microsoft.com/office/drawing/2014/main" id="{0A6CD96B-DC01-98F5-550F-F4B6A66C4930}"/>
              </a:ext>
            </a:extLst>
          </p:cNvPr>
          <p:cNvPicPr>
            <a:picLocks noChangeAspect="1"/>
          </p:cNvPicPr>
          <p:nvPr/>
        </p:nvPicPr>
        <p:blipFill>
          <a:blip r:embed="rId2"/>
          <a:stretch>
            <a:fillRect/>
          </a:stretch>
        </p:blipFill>
        <p:spPr>
          <a:xfrm>
            <a:off x="539552" y="2199770"/>
            <a:ext cx="6883400" cy="1765300"/>
          </a:xfrm>
          <a:prstGeom prst="rect">
            <a:avLst/>
          </a:prstGeom>
        </p:spPr>
      </p:pic>
      <p:pic>
        <p:nvPicPr>
          <p:cNvPr id="8" name="Picture 7">
            <a:extLst>
              <a:ext uri="{FF2B5EF4-FFF2-40B4-BE49-F238E27FC236}">
                <a16:creationId xmlns:a16="http://schemas.microsoft.com/office/drawing/2014/main" id="{AB701420-C910-8CE5-276D-5ADC25130ABB}"/>
              </a:ext>
            </a:extLst>
          </p:cNvPr>
          <p:cNvPicPr>
            <a:picLocks noChangeAspect="1"/>
          </p:cNvPicPr>
          <p:nvPr/>
        </p:nvPicPr>
        <p:blipFill>
          <a:blip r:embed="rId3"/>
          <a:stretch>
            <a:fillRect/>
          </a:stretch>
        </p:blipFill>
        <p:spPr>
          <a:xfrm>
            <a:off x="971600" y="3972155"/>
            <a:ext cx="6832600" cy="457200"/>
          </a:xfrm>
          <a:prstGeom prst="rect">
            <a:avLst/>
          </a:prstGeom>
        </p:spPr>
      </p:pic>
    </p:spTree>
    <p:extLst>
      <p:ext uri="{BB962C8B-B14F-4D97-AF65-F5344CB8AC3E}">
        <p14:creationId xmlns:p14="http://schemas.microsoft.com/office/powerpoint/2010/main" val="24907471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4DAC5-FDFF-B92F-E4AA-B49F38025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7CA04-DF6B-5B9C-0039-2656679C9ED5}"/>
              </a:ext>
            </a:extLst>
          </p:cNvPr>
          <p:cNvSpPr>
            <a:spLocks noGrp="1"/>
          </p:cNvSpPr>
          <p:nvPr>
            <p:ph type="title"/>
          </p:nvPr>
        </p:nvSpPr>
        <p:spPr>
          <a:xfrm>
            <a:off x="689099" y="771550"/>
            <a:ext cx="8100000" cy="972000"/>
          </a:xfrm>
        </p:spPr>
        <p:txBody>
          <a:bodyPr/>
          <a:lstStyle/>
          <a:p>
            <a:r>
              <a:rPr lang="en-NL" dirty="0"/>
              <a:t>Geopandas – Ruimtelijke bewerkingen - Intersection</a:t>
            </a:r>
          </a:p>
        </p:txBody>
      </p:sp>
      <p:sp>
        <p:nvSpPr>
          <p:cNvPr id="4" name="Date Placeholder 3">
            <a:extLst>
              <a:ext uri="{FF2B5EF4-FFF2-40B4-BE49-F238E27FC236}">
                <a16:creationId xmlns:a16="http://schemas.microsoft.com/office/drawing/2014/main" id="{132229A1-9C74-6DFD-2F32-029F0DA0756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E0A611-C281-756F-6D76-4B6BD4F40E0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464335-4008-66D2-0AD7-B0D2860EE0AD}"/>
              </a:ext>
            </a:extLst>
          </p:cNvPr>
          <p:cNvSpPr>
            <a:spLocks noGrp="1"/>
          </p:cNvSpPr>
          <p:nvPr>
            <p:ph type="sldNum" sz="quarter" idx="12"/>
          </p:nvPr>
        </p:nvSpPr>
        <p:spPr/>
        <p:txBody>
          <a:bodyPr/>
          <a:lstStyle/>
          <a:p>
            <a:pPr algn="l"/>
            <a:r>
              <a:rPr lang="nl-NL"/>
              <a:t>| </a:t>
            </a:r>
            <a:fld id="{6C885DEC-5AE5-4403-A92E-278225061E43}" type="slidenum">
              <a:rPr lang="nl-NL" smtClean="0"/>
              <a:pPr algn="l"/>
              <a:t>121</a:t>
            </a:fld>
            <a:endParaRPr lang="nl-NL" dirty="0"/>
          </a:p>
        </p:txBody>
      </p:sp>
      <p:pic>
        <p:nvPicPr>
          <p:cNvPr id="7" name="Picture 6">
            <a:extLst>
              <a:ext uri="{FF2B5EF4-FFF2-40B4-BE49-F238E27FC236}">
                <a16:creationId xmlns:a16="http://schemas.microsoft.com/office/drawing/2014/main" id="{71E28140-8C24-E1BD-7AF0-3DBBF249BC5B}"/>
              </a:ext>
            </a:extLst>
          </p:cNvPr>
          <p:cNvPicPr>
            <a:picLocks noChangeAspect="1"/>
          </p:cNvPicPr>
          <p:nvPr/>
        </p:nvPicPr>
        <p:blipFill>
          <a:blip r:embed="rId2"/>
          <a:stretch>
            <a:fillRect/>
          </a:stretch>
        </p:blipFill>
        <p:spPr>
          <a:xfrm>
            <a:off x="1130300" y="1923678"/>
            <a:ext cx="6883400" cy="1765300"/>
          </a:xfrm>
          <a:prstGeom prst="rect">
            <a:avLst/>
          </a:prstGeom>
        </p:spPr>
      </p:pic>
      <p:pic>
        <p:nvPicPr>
          <p:cNvPr id="8" name="Picture 7">
            <a:extLst>
              <a:ext uri="{FF2B5EF4-FFF2-40B4-BE49-F238E27FC236}">
                <a16:creationId xmlns:a16="http://schemas.microsoft.com/office/drawing/2014/main" id="{0229439A-3C4E-AA30-C1FF-8B441658213F}"/>
              </a:ext>
            </a:extLst>
          </p:cNvPr>
          <p:cNvPicPr>
            <a:picLocks noChangeAspect="1"/>
          </p:cNvPicPr>
          <p:nvPr/>
        </p:nvPicPr>
        <p:blipFill>
          <a:blip r:embed="rId3"/>
          <a:stretch>
            <a:fillRect/>
          </a:stretch>
        </p:blipFill>
        <p:spPr>
          <a:xfrm>
            <a:off x="1130300" y="3795886"/>
            <a:ext cx="6832600" cy="457200"/>
          </a:xfrm>
          <a:prstGeom prst="rect">
            <a:avLst/>
          </a:prstGeom>
        </p:spPr>
      </p:pic>
    </p:spTree>
    <p:extLst>
      <p:ext uri="{BB962C8B-B14F-4D97-AF65-F5344CB8AC3E}">
        <p14:creationId xmlns:p14="http://schemas.microsoft.com/office/powerpoint/2010/main" val="6076851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5B51-7D4A-11E3-EAA1-AE47E50A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408D5-7887-D332-0BC9-2DF9B486084B}"/>
              </a:ext>
            </a:extLst>
          </p:cNvPr>
          <p:cNvSpPr>
            <a:spLocks noGrp="1"/>
          </p:cNvSpPr>
          <p:nvPr>
            <p:ph type="title"/>
          </p:nvPr>
        </p:nvSpPr>
        <p:spPr>
          <a:xfrm>
            <a:off x="689099" y="771550"/>
            <a:ext cx="8100000" cy="972000"/>
          </a:xfrm>
        </p:spPr>
        <p:txBody>
          <a:bodyPr/>
          <a:lstStyle/>
          <a:p>
            <a:r>
              <a:rPr lang="en-NL" dirty="0"/>
              <a:t>Geopandas – Ruimtelijke bewerkingen – Symmetric difference</a:t>
            </a:r>
          </a:p>
        </p:txBody>
      </p:sp>
      <p:sp>
        <p:nvSpPr>
          <p:cNvPr id="4" name="Date Placeholder 3">
            <a:extLst>
              <a:ext uri="{FF2B5EF4-FFF2-40B4-BE49-F238E27FC236}">
                <a16:creationId xmlns:a16="http://schemas.microsoft.com/office/drawing/2014/main" id="{9CD92C2C-4119-EF8E-8557-8F0FAC33938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DDA5BC-3C15-3794-7D4B-7A5184EB68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5E17DA-88E8-8685-E5A0-57C7CB3A8251}"/>
              </a:ext>
            </a:extLst>
          </p:cNvPr>
          <p:cNvSpPr>
            <a:spLocks noGrp="1"/>
          </p:cNvSpPr>
          <p:nvPr>
            <p:ph type="sldNum" sz="quarter" idx="12"/>
          </p:nvPr>
        </p:nvSpPr>
        <p:spPr/>
        <p:txBody>
          <a:bodyPr/>
          <a:lstStyle/>
          <a:p>
            <a:pPr algn="l"/>
            <a:r>
              <a:rPr lang="nl-NL"/>
              <a:t>| </a:t>
            </a:r>
            <a:fld id="{6C885DEC-5AE5-4403-A92E-278225061E43}" type="slidenum">
              <a:rPr lang="nl-NL" smtClean="0"/>
              <a:pPr algn="l"/>
              <a:t>122</a:t>
            </a:fld>
            <a:endParaRPr lang="nl-NL" dirty="0"/>
          </a:p>
        </p:txBody>
      </p:sp>
      <p:pic>
        <p:nvPicPr>
          <p:cNvPr id="7" name="Picture 6">
            <a:extLst>
              <a:ext uri="{FF2B5EF4-FFF2-40B4-BE49-F238E27FC236}">
                <a16:creationId xmlns:a16="http://schemas.microsoft.com/office/drawing/2014/main" id="{BBE3721D-7FD1-6ED2-4CA7-386404BF826F}"/>
              </a:ext>
            </a:extLst>
          </p:cNvPr>
          <p:cNvPicPr>
            <a:picLocks noChangeAspect="1"/>
          </p:cNvPicPr>
          <p:nvPr/>
        </p:nvPicPr>
        <p:blipFill>
          <a:blip r:embed="rId2"/>
          <a:stretch>
            <a:fillRect/>
          </a:stretch>
        </p:blipFill>
        <p:spPr>
          <a:xfrm>
            <a:off x="971600" y="2139702"/>
            <a:ext cx="6883400" cy="1765300"/>
          </a:xfrm>
          <a:prstGeom prst="rect">
            <a:avLst/>
          </a:prstGeom>
        </p:spPr>
      </p:pic>
      <p:pic>
        <p:nvPicPr>
          <p:cNvPr id="8" name="Picture 7">
            <a:extLst>
              <a:ext uri="{FF2B5EF4-FFF2-40B4-BE49-F238E27FC236}">
                <a16:creationId xmlns:a16="http://schemas.microsoft.com/office/drawing/2014/main" id="{842F8AAC-B405-2F37-4359-F2D331046F17}"/>
              </a:ext>
            </a:extLst>
          </p:cNvPr>
          <p:cNvPicPr>
            <a:picLocks noChangeAspect="1"/>
          </p:cNvPicPr>
          <p:nvPr/>
        </p:nvPicPr>
        <p:blipFill>
          <a:blip r:embed="rId3"/>
          <a:stretch>
            <a:fillRect/>
          </a:stretch>
        </p:blipFill>
        <p:spPr>
          <a:xfrm>
            <a:off x="784163" y="3789398"/>
            <a:ext cx="7353300" cy="431800"/>
          </a:xfrm>
          <a:prstGeom prst="rect">
            <a:avLst/>
          </a:prstGeom>
        </p:spPr>
      </p:pic>
    </p:spTree>
    <p:extLst>
      <p:ext uri="{BB962C8B-B14F-4D97-AF65-F5344CB8AC3E}">
        <p14:creationId xmlns:p14="http://schemas.microsoft.com/office/powerpoint/2010/main" val="4123821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1B0FB-37E8-467C-692F-85A51C63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ACD67-5CA6-BA7E-BE52-F0395FDF914E}"/>
              </a:ext>
            </a:extLst>
          </p:cNvPr>
          <p:cNvSpPr>
            <a:spLocks noGrp="1"/>
          </p:cNvSpPr>
          <p:nvPr>
            <p:ph type="title"/>
          </p:nvPr>
        </p:nvSpPr>
        <p:spPr>
          <a:xfrm>
            <a:off x="689099" y="771550"/>
            <a:ext cx="8100000" cy="972000"/>
          </a:xfrm>
        </p:spPr>
        <p:txBody>
          <a:bodyPr/>
          <a:lstStyle/>
          <a:p>
            <a:r>
              <a:rPr lang="en-NL" dirty="0"/>
              <a:t>Geopandas – Ruimtelijke bewerkingen - Union</a:t>
            </a:r>
          </a:p>
        </p:txBody>
      </p:sp>
      <p:sp>
        <p:nvSpPr>
          <p:cNvPr id="4" name="Date Placeholder 3">
            <a:extLst>
              <a:ext uri="{FF2B5EF4-FFF2-40B4-BE49-F238E27FC236}">
                <a16:creationId xmlns:a16="http://schemas.microsoft.com/office/drawing/2014/main" id="{B6C11FF8-FD48-FAC9-2C1F-F99EFA04229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C0F4381-66F7-D1A3-5C92-F7092AEF0E3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28A094-7853-C582-DC09-AC36F679E5BD}"/>
              </a:ext>
            </a:extLst>
          </p:cNvPr>
          <p:cNvSpPr>
            <a:spLocks noGrp="1"/>
          </p:cNvSpPr>
          <p:nvPr>
            <p:ph type="sldNum" sz="quarter" idx="12"/>
          </p:nvPr>
        </p:nvSpPr>
        <p:spPr/>
        <p:txBody>
          <a:bodyPr/>
          <a:lstStyle/>
          <a:p>
            <a:pPr algn="l"/>
            <a:r>
              <a:rPr lang="nl-NL"/>
              <a:t>| </a:t>
            </a:r>
            <a:fld id="{6C885DEC-5AE5-4403-A92E-278225061E43}" type="slidenum">
              <a:rPr lang="nl-NL" smtClean="0"/>
              <a:pPr algn="l"/>
              <a:t>123</a:t>
            </a:fld>
            <a:endParaRPr lang="nl-NL" dirty="0"/>
          </a:p>
        </p:txBody>
      </p:sp>
      <p:pic>
        <p:nvPicPr>
          <p:cNvPr id="7" name="Picture 6">
            <a:extLst>
              <a:ext uri="{FF2B5EF4-FFF2-40B4-BE49-F238E27FC236}">
                <a16:creationId xmlns:a16="http://schemas.microsoft.com/office/drawing/2014/main" id="{9D669D03-08B6-23BD-F3C7-6509A21D0E07}"/>
              </a:ext>
            </a:extLst>
          </p:cNvPr>
          <p:cNvPicPr>
            <a:picLocks noChangeAspect="1"/>
          </p:cNvPicPr>
          <p:nvPr/>
        </p:nvPicPr>
        <p:blipFill>
          <a:blip r:embed="rId2"/>
          <a:stretch>
            <a:fillRect/>
          </a:stretch>
        </p:blipFill>
        <p:spPr>
          <a:xfrm>
            <a:off x="824590" y="1743550"/>
            <a:ext cx="6883400" cy="1765300"/>
          </a:xfrm>
          <a:prstGeom prst="rect">
            <a:avLst/>
          </a:prstGeom>
        </p:spPr>
      </p:pic>
      <p:pic>
        <p:nvPicPr>
          <p:cNvPr id="8" name="Picture 7">
            <a:extLst>
              <a:ext uri="{FF2B5EF4-FFF2-40B4-BE49-F238E27FC236}">
                <a16:creationId xmlns:a16="http://schemas.microsoft.com/office/drawing/2014/main" id="{D78C24AC-8AD0-0D07-0E5F-3EA28A8CC31F}"/>
              </a:ext>
            </a:extLst>
          </p:cNvPr>
          <p:cNvPicPr>
            <a:picLocks noChangeAspect="1"/>
          </p:cNvPicPr>
          <p:nvPr/>
        </p:nvPicPr>
        <p:blipFill>
          <a:blip r:embed="rId3"/>
          <a:stretch>
            <a:fillRect/>
          </a:stretch>
        </p:blipFill>
        <p:spPr>
          <a:xfrm>
            <a:off x="1259632" y="3435846"/>
            <a:ext cx="5702300" cy="431800"/>
          </a:xfrm>
          <a:prstGeom prst="rect">
            <a:avLst/>
          </a:prstGeom>
        </p:spPr>
      </p:pic>
    </p:spTree>
    <p:extLst>
      <p:ext uri="{BB962C8B-B14F-4D97-AF65-F5344CB8AC3E}">
        <p14:creationId xmlns:p14="http://schemas.microsoft.com/office/powerpoint/2010/main" val="3371074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6052F42B-7221-1446-94F1-9D0E5177F891}" type="datetime1">
              <a:rPr lang="en-US" smtClean="0"/>
              <a:t>10/12/25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358DCB6B-4124-B74A-A252-37354FF2890D}" type="datetime1">
              <a:rPr lang="en-US" smtClean="0"/>
              <a:t>10/12/25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7956F5E2-0508-B845-9DED-B41839D16A77}" type="datetime1">
              <a:rPr lang="en-US" smtClean="0"/>
              <a:t>10/12/25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7F860FF0-A7A4-864E-9F9F-FD545D5E5FFB}" type="datetime1">
              <a:rPr lang="en-US" smtClean="0"/>
              <a:t>10/12/25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2325B011-237F-7545-AD48-4A869C8D2792}" type="datetime1">
              <a:rPr lang="en-US" smtClean="0"/>
              <a:t>10/12/25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668DF11E-6D16-C64D-8FE0-B45AEDD633F3}" type="datetime1">
              <a:rPr lang="en-US" smtClean="0"/>
              <a:t>10/12/25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59B6DE5A-1B9A-164A-B88B-FF788355DA9B}" type="datetime1">
              <a:rPr lang="en-US" smtClean="0"/>
              <a:t>10/12/25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
        <p:nvSpPr>
          <p:cNvPr id="4" name="Date Placeholder 3">
            <a:extLst>
              <a:ext uri="{FF2B5EF4-FFF2-40B4-BE49-F238E27FC236}">
                <a16:creationId xmlns:a16="http://schemas.microsoft.com/office/drawing/2014/main" id="{9EA483F8-078D-DE2F-A612-0CDB15599745}"/>
              </a:ext>
            </a:extLst>
          </p:cNvPr>
          <p:cNvSpPr>
            <a:spLocks noGrp="1"/>
          </p:cNvSpPr>
          <p:nvPr>
            <p:ph type="dt" sz="half" idx="10"/>
          </p:nvPr>
        </p:nvSpPr>
        <p:spPr/>
        <p:txBody>
          <a:bodyPr/>
          <a:lstStyle/>
          <a:p>
            <a:fld id="{B40959E5-7DA3-D64D-B397-AD45C750ADF7}" type="datetime1">
              <a:rPr lang="en-US" smtClean="0"/>
              <a:t>10/12/25</a:t>
            </a:fld>
            <a:endParaRPr lang="nl-NL" dirty="0"/>
          </a:p>
        </p:txBody>
      </p:sp>
      <p:sp>
        <p:nvSpPr>
          <p:cNvPr id="5" name="Footer Placeholder 4">
            <a:extLst>
              <a:ext uri="{FF2B5EF4-FFF2-40B4-BE49-F238E27FC236}">
                <a16:creationId xmlns:a16="http://schemas.microsoft.com/office/drawing/2014/main" id="{06870CC0-0365-1E3B-416F-9B19EBF20D5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EA961B-5E7C-5276-4665-423E5223F6B0}"/>
              </a:ext>
            </a:extLst>
          </p:cNvPr>
          <p:cNvSpPr>
            <a:spLocks noGrp="1"/>
          </p:cNvSpPr>
          <p:nvPr>
            <p:ph type="sldNum" sz="quarter" idx="12"/>
          </p:nvPr>
        </p:nvSpPr>
        <p:spPr/>
        <p:txBody>
          <a:bodyPr/>
          <a:lstStyle/>
          <a:p>
            <a:pPr algn="l"/>
            <a:r>
              <a:rPr lang="nl-NL"/>
              <a:t>| </a:t>
            </a:r>
            <a:fld id="{6C885DEC-5AE5-4403-A92E-278225061E43}" type="slidenum">
              <a:rPr lang="nl-NL" smtClean="0"/>
              <a:pPr algn="l"/>
              <a:t>2</a:t>
            </a:fld>
            <a:endParaRPr lang="nl-NL" dirty="0"/>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69DEFE61-097D-1441-B541-45DAA1881510}" type="datetime1">
              <a:rPr lang="en-US" smtClean="0"/>
              <a:t>10/12/25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7B800F43-6A65-704D-A32E-EC8103184734}" type="datetime1">
              <a:rPr lang="en-US" smtClean="0"/>
              <a:t>10/12/25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4214C462-1BCD-4C41-B4DC-77F178BC0F53}" type="datetime1">
              <a:rPr lang="en-US" smtClean="0"/>
              <a:t>10/12/25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BF6BDEE0-C364-BF41-B809-8E56EAF28630}" type="datetime1">
              <a:rPr lang="en-US" smtClean="0"/>
              <a:t>10/12/25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32FC91D1-4C08-ED41-B370-4EB41B4E40FB}" type="datetime1">
              <a:rPr lang="en-US" smtClean="0"/>
              <a:t>10/12/25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E9180C38-5923-E043-B145-D7AFF763BCCE}" type="datetime1">
              <a:rPr lang="en-US" smtClean="0"/>
              <a:t>10/12/25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01D7A676-4238-4C4E-BBA9-02110D2FC902}" type="datetime1">
              <a:rPr lang="en-US" smtClean="0"/>
              <a:t>10/12/25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3480BF92-57C0-7447-88FF-9213F23C0F8F}" type="datetime1">
              <a:rPr lang="en-US" smtClean="0"/>
              <a:t>10/12/25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DBE2DDB-8F72-3649-B4B5-1DDFBF6501A8}" type="datetime1">
              <a:rPr lang="en-US" smtClean="0"/>
              <a:t>10/12/25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40AC4DED-D7C1-B941-9D11-3EA2D01C5858}" type="datetime1">
              <a:rPr lang="en-US" smtClean="0"/>
              <a:t>10/12/25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
        <p:nvSpPr>
          <p:cNvPr id="4" name="Date Placeholder 3">
            <a:extLst>
              <a:ext uri="{FF2B5EF4-FFF2-40B4-BE49-F238E27FC236}">
                <a16:creationId xmlns:a16="http://schemas.microsoft.com/office/drawing/2014/main" id="{DDA87705-C925-BCD9-5E35-C3F6D43060DD}"/>
              </a:ext>
            </a:extLst>
          </p:cNvPr>
          <p:cNvSpPr>
            <a:spLocks noGrp="1"/>
          </p:cNvSpPr>
          <p:nvPr>
            <p:ph type="dt" sz="half" idx="10"/>
          </p:nvPr>
        </p:nvSpPr>
        <p:spPr/>
        <p:txBody>
          <a:bodyPr/>
          <a:lstStyle/>
          <a:p>
            <a:fld id="{1E0427C1-EEF1-6D40-8BB9-5203B75889FD}" type="datetime1">
              <a:rPr lang="en-US" smtClean="0"/>
              <a:t>10/12/25</a:t>
            </a:fld>
            <a:endParaRPr lang="nl-NL" dirty="0"/>
          </a:p>
        </p:txBody>
      </p:sp>
      <p:sp>
        <p:nvSpPr>
          <p:cNvPr id="5" name="Footer Placeholder 4">
            <a:extLst>
              <a:ext uri="{FF2B5EF4-FFF2-40B4-BE49-F238E27FC236}">
                <a16:creationId xmlns:a16="http://schemas.microsoft.com/office/drawing/2014/main" id="{47673D11-4F48-F362-AD61-9C90A0A78BB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E136E04-4199-89C0-101E-BDE6CD46CE08}"/>
              </a:ext>
            </a:extLst>
          </p:cNvPr>
          <p:cNvSpPr>
            <a:spLocks noGrp="1"/>
          </p:cNvSpPr>
          <p:nvPr>
            <p:ph type="sldNum" sz="quarter" idx="12"/>
          </p:nvPr>
        </p:nvSpPr>
        <p:spPr/>
        <p:txBody>
          <a:bodyPr/>
          <a:lstStyle/>
          <a:p>
            <a:pPr algn="l"/>
            <a:r>
              <a:rPr lang="nl-NL"/>
              <a:t>| </a:t>
            </a:r>
            <a:fld id="{6C885DEC-5AE5-4403-A92E-278225061E43}" type="slidenum">
              <a:rPr lang="nl-NL" smtClean="0"/>
              <a:pPr algn="l"/>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17899445-D213-9B49-BEC7-84C5CAB86CD0}" type="datetime1">
              <a:rPr lang="en-US" smtClean="0"/>
              <a:t>10/12/25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621D5F21-24F6-7948-87C2-E2AA06925889}" type="datetime1">
              <a:rPr lang="en-US" smtClean="0"/>
              <a:t>10/12/25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E238A9AB-6C34-FE4A-95DF-D19B3D4CA13D}" type="datetime1">
              <a:rPr lang="en-US" smtClean="0"/>
              <a:t>10/12/25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FCA4F866-99C0-EC4A-8488-8FA8F0C7A5F8}" type="datetime1">
              <a:rPr lang="en-US" smtClean="0"/>
              <a:t>10/12/25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FD8CAC2F-4654-2A4C-9FF1-D544B3B7CBBF}" type="datetime1">
              <a:rPr lang="en-US" smtClean="0"/>
              <a:t>10/12/25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AB468EF9-4458-6249-B6A7-01FFB66FF2D3}" type="datetime1">
              <a:rPr lang="en-US" smtClean="0"/>
              <a:t>10/12/25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2BB6BF01-BE83-F24B-A8A9-3A84EE74CFB7}" type="datetime1">
              <a:rPr lang="en-US" smtClean="0"/>
              <a:t>10/12/25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76F35849-FB2F-5749-8E78-D283AAE18EE8}" type="datetime1">
              <a:rPr lang="en-US" smtClean="0"/>
              <a:t>10/12/25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FEE85342-F38A-B243-BC63-7F2F83868AD1}" type="datetime1">
              <a:rPr lang="en-US" smtClean="0"/>
              <a:t>10/12/25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7A0E0642-41F2-234B-8018-EEAC59DC3999}" type="datetime1">
              <a:rPr lang="en-US" smtClean="0"/>
              <a:t>10/12/25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
        <p:nvSpPr>
          <p:cNvPr id="4" name="Date Placeholder 3">
            <a:extLst>
              <a:ext uri="{FF2B5EF4-FFF2-40B4-BE49-F238E27FC236}">
                <a16:creationId xmlns:a16="http://schemas.microsoft.com/office/drawing/2014/main" id="{57FB9449-1F13-6FC1-88EF-2679C3CB097B}"/>
              </a:ext>
            </a:extLst>
          </p:cNvPr>
          <p:cNvSpPr>
            <a:spLocks noGrp="1"/>
          </p:cNvSpPr>
          <p:nvPr>
            <p:ph type="dt" sz="half" idx="10"/>
          </p:nvPr>
        </p:nvSpPr>
        <p:spPr/>
        <p:txBody>
          <a:bodyPr/>
          <a:lstStyle/>
          <a:p>
            <a:fld id="{C8C1B354-8FBC-BA46-B684-737F6FEF73D2}" type="datetime1">
              <a:rPr lang="en-US" smtClean="0"/>
              <a:t>10/12/25</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A154D4EF-D8C1-B14B-8813-F9C26740FB76}" type="datetime1">
              <a:rPr lang="en-US" smtClean="0"/>
              <a:t>10/12/25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85A3A3E0-9E93-DA43-9AFE-91006E889890}" type="datetime1">
              <a:rPr lang="en-US" smtClean="0"/>
              <a:t>10/12/25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6CEF86AF-C3C5-1E41-9E19-834B5DD3EEB6}" type="datetime1">
              <a:rPr lang="en-US" smtClean="0"/>
              <a:t>10/12/25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89BCB11A-8A65-FC48-8746-C0A7C39233BF}" type="datetime1">
              <a:rPr lang="en-US" smtClean="0"/>
              <a:t>10/12/25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6BDC6D38-3A42-CE47-8463-E0DB42F8D97E}" type="datetime1">
              <a:rPr lang="en-US" smtClean="0"/>
              <a:t>10/12/25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FD27110B-8E3C-864A-B1CD-78B519B0F77F}" type="datetime1">
              <a:rPr lang="en-US" smtClean="0"/>
              <a:t>10/12/25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2C440502-E721-AF4E-9FD5-D2A5674CAE07}" type="datetime1">
              <a:rPr lang="en-US" smtClean="0"/>
              <a:t>10/12/25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7A66CEB-F06C-C742-B719-7A2AD1CC17F2}" type="datetime1">
              <a:rPr lang="en-US" smtClean="0"/>
              <a:t>10/12/25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A041AAD9-2A65-784F-96A7-D3A83193A7CA}" type="datetime1">
              <a:rPr lang="en-US" smtClean="0"/>
              <a:t>10/12/25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6DA95B34-3753-0F4F-A739-BE6CF3191FDB}" type="datetime1">
              <a:rPr lang="en-US" smtClean="0"/>
              <a:t>10/12/25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C81216F0-58F2-0E45-A77D-44F6F3905254}" type="datetime1">
              <a:rPr lang="en-US" smtClean="0"/>
              <a:t>10/12/25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D4085891-BAA6-C84F-9791-076F2B037A44}" type="datetime1">
              <a:rPr lang="en-US" smtClean="0"/>
              <a:t>10/12/25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1F1C94E1-F279-D24B-9A9B-C29E391A3012}" type="datetime1">
              <a:rPr lang="en-US" smtClean="0"/>
              <a:t>10/12/25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F2A64CA2-A7C7-F34B-968F-34296BBB6B0B}" type="datetime1">
              <a:rPr lang="en-US" smtClean="0"/>
              <a:t>10/12/25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7EE9CDD0-9020-5340-B6C3-D2749DDC8D12}" type="datetime1">
              <a:rPr lang="en-US" smtClean="0"/>
              <a:t>10/12/25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D321C6BA-E93A-6A48-B713-FCC9D9FA2310}" type="datetime1">
              <a:rPr lang="en-US" smtClean="0"/>
              <a:t>10/12/25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7EF656-CE9A-F21B-F652-3CAE85D9FFB0}"/>
              </a:ext>
            </a:extLst>
          </p:cNvPr>
          <p:cNvSpPr>
            <a:spLocks noGrp="1"/>
          </p:cNvSpPr>
          <p:nvPr>
            <p:ph type="dt" sz="half" idx="10"/>
          </p:nvPr>
        </p:nvSpPr>
        <p:spPr/>
        <p:txBody>
          <a:bodyPr/>
          <a:lstStyle/>
          <a:p>
            <a:fld id="{55786B1F-CFFC-EE40-BCA6-599EEFB54AFF}" type="datetime1">
              <a:rPr lang="en-US" smtClean="0"/>
              <a:t>10/12/25</a:t>
            </a:fld>
            <a:endParaRPr lang="nl-NL" dirty="0"/>
          </a:p>
        </p:txBody>
      </p:sp>
      <p:sp>
        <p:nvSpPr>
          <p:cNvPr id="5" name="Footer Placeholder 4">
            <a:extLst>
              <a:ext uri="{FF2B5EF4-FFF2-40B4-BE49-F238E27FC236}">
                <a16:creationId xmlns:a16="http://schemas.microsoft.com/office/drawing/2014/main" id="{2BDF3CFE-8D2E-EC04-D937-BAE36B8C93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EBD7DE6-3EA1-69AC-2BD6-EAA79B1E5FEE}"/>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0FC6556F-9A22-DB06-D0AE-8218ADA937DA}"/>
              </a:ext>
            </a:extLst>
          </p:cNvPr>
          <p:cNvSpPr txBox="1">
            <a:spLocks/>
          </p:cNvSpPr>
          <p:nvPr/>
        </p:nvSpPr>
        <p:spPr bwMode="gray">
          <a:xfrm>
            <a:off x="673177" y="1419622"/>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Recap</a:t>
            </a:r>
          </a:p>
        </p:txBody>
      </p:sp>
    </p:spTree>
    <p:extLst>
      <p:ext uri="{BB962C8B-B14F-4D97-AF65-F5344CB8AC3E}">
        <p14:creationId xmlns:p14="http://schemas.microsoft.com/office/powerpoint/2010/main" val="2146960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2601-EF3A-4344-3339-0BD230D8761F}"/>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BCA505D1-CCDC-3838-5E74-191A1881C9A3}"/>
              </a:ext>
            </a:extLst>
          </p:cNvPr>
          <p:cNvSpPr>
            <a:spLocks noGrp="1"/>
          </p:cNvSpPr>
          <p:nvPr>
            <p:ph idx="1"/>
          </p:nvPr>
        </p:nvSpPr>
        <p:spPr/>
        <p:txBody>
          <a:bodyPr/>
          <a:lstStyle/>
          <a:p>
            <a:r>
              <a:rPr lang="en-NL" dirty="0"/>
              <a:t>Datatypes</a:t>
            </a:r>
          </a:p>
          <a:p>
            <a:r>
              <a:rPr lang="en-NL" dirty="0"/>
              <a:t>Datastructures</a:t>
            </a:r>
          </a:p>
          <a:p>
            <a:r>
              <a:rPr lang="en-NL" dirty="0"/>
              <a:t>For loop</a:t>
            </a:r>
          </a:p>
        </p:txBody>
      </p:sp>
      <p:sp>
        <p:nvSpPr>
          <p:cNvPr id="4" name="Date Placeholder 3">
            <a:extLst>
              <a:ext uri="{FF2B5EF4-FFF2-40B4-BE49-F238E27FC236}">
                <a16:creationId xmlns:a16="http://schemas.microsoft.com/office/drawing/2014/main" id="{889B352A-6D05-7CB2-E10B-DD112CDEDDA2}"/>
              </a:ext>
            </a:extLst>
          </p:cNvPr>
          <p:cNvSpPr>
            <a:spLocks noGrp="1"/>
          </p:cNvSpPr>
          <p:nvPr>
            <p:ph type="dt" sz="half" idx="10"/>
          </p:nvPr>
        </p:nvSpPr>
        <p:spPr/>
        <p:txBody>
          <a:bodyPr/>
          <a:lstStyle/>
          <a:p>
            <a:fld id="{146EB3F4-D052-D340-958F-FAD0C697BE53}" type="datetime1">
              <a:rPr lang="en-US" smtClean="0"/>
              <a:t>10/12/25</a:t>
            </a:fld>
            <a:endParaRPr lang="nl-NL" dirty="0"/>
          </a:p>
        </p:txBody>
      </p:sp>
      <p:sp>
        <p:nvSpPr>
          <p:cNvPr id="5" name="Footer Placeholder 4">
            <a:extLst>
              <a:ext uri="{FF2B5EF4-FFF2-40B4-BE49-F238E27FC236}">
                <a16:creationId xmlns:a16="http://schemas.microsoft.com/office/drawing/2014/main" id="{CA43A9BD-F2AC-B28D-F7D8-CC0C0AD3C7D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F2986E8-436B-C57C-5FCC-A019CF91E5B2}"/>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graphicFrame>
        <p:nvGraphicFramePr>
          <p:cNvPr id="7" name="Table 6">
            <a:extLst>
              <a:ext uri="{FF2B5EF4-FFF2-40B4-BE49-F238E27FC236}">
                <a16:creationId xmlns:a16="http://schemas.microsoft.com/office/drawing/2014/main" id="{C07AF686-D760-E48B-45B3-A0FF5D5E145B}"/>
              </a:ext>
            </a:extLst>
          </p:cNvPr>
          <p:cNvGraphicFramePr>
            <a:graphicFrameLocks noGrp="1"/>
          </p:cNvGraphicFramePr>
          <p:nvPr>
            <p:extLst>
              <p:ext uri="{D42A27DB-BD31-4B8C-83A1-F6EECF244321}">
                <p14:modId xmlns:p14="http://schemas.microsoft.com/office/powerpoint/2010/main" val="536855649"/>
              </p:ext>
            </p:extLst>
          </p:nvPr>
        </p:nvGraphicFramePr>
        <p:xfrm>
          <a:off x="2771800" y="1305590"/>
          <a:ext cx="6192688" cy="2683062"/>
        </p:xfrm>
        <a:graphic>
          <a:graphicData uri="http://schemas.openxmlformats.org/drawingml/2006/table">
            <a:tbl>
              <a:tblPr firstRow="1">
                <a:tableStyleId>{B301B821-A1FF-4177-AEE7-76D212191A09}</a:tableStyleId>
              </a:tblPr>
              <a:tblGrid>
                <a:gridCol w="556299">
                  <a:extLst>
                    <a:ext uri="{9D8B030D-6E8A-4147-A177-3AD203B41FA5}">
                      <a16:colId xmlns:a16="http://schemas.microsoft.com/office/drawing/2014/main" val="1956353061"/>
                    </a:ext>
                  </a:extLst>
                </a:gridCol>
                <a:gridCol w="1651959">
                  <a:extLst>
                    <a:ext uri="{9D8B030D-6E8A-4147-A177-3AD203B41FA5}">
                      <a16:colId xmlns:a16="http://schemas.microsoft.com/office/drawing/2014/main" val="3595651198"/>
                    </a:ext>
                  </a:extLst>
                </a:gridCol>
                <a:gridCol w="1992215">
                  <a:extLst>
                    <a:ext uri="{9D8B030D-6E8A-4147-A177-3AD203B41FA5}">
                      <a16:colId xmlns:a16="http://schemas.microsoft.com/office/drawing/2014/main" val="4032223625"/>
                    </a:ext>
                  </a:extLst>
                </a:gridCol>
                <a:gridCol w="1992215">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bl>
          </a:graphicData>
        </a:graphic>
      </p:graphicFrame>
    </p:spTree>
    <p:extLst>
      <p:ext uri="{BB962C8B-B14F-4D97-AF65-F5344CB8AC3E}">
        <p14:creationId xmlns:p14="http://schemas.microsoft.com/office/powerpoint/2010/main" val="260979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F583-7D71-A144-7613-A795BD579FA5}"/>
              </a:ext>
            </a:extLst>
          </p:cNvPr>
          <p:cNvSpPr>
            <a:spLocks noGrp="1"/>
          </p:cNvSpPr>
          <p:nvPr>
            <p:ph type="title"/>
          </p:nvPr>
        </p:nvSpPr>
        <p:spPr/>
        <p:txBody>
          <a:bodyPr/>
          <a:lstStyle/>
          <a:p>
            <a:r>
              <a:rPr lang="en-NL" dirty="0"/>
              <a:t>Python sessie 2</a:t>
            </a:r>
          </a:p>
        </p:txBody>
      </p:sp>
      <p:sp>
        <p:nvSpPr>
          <p:cNvPr id="3" name="Content Placeholder 2">
            <a:extLst>
              <a:ext uri="{FF2B5EF4-FFF2-40B4-BE49-F238E27FC236}">
                <a16:creationId xmlns:a16="http://schemas.microsoft.com/office/drawing/2014/main" id="{9C708814-624B-004B-4E59-834B0B11AA07}"/>
              </a:ext>
            </a:extLst>
          </p:cNvPr>
          <p:cNvSpPr>
            <a:spLocks noGrp="1"/>
          </p:cNvSpPr>
          <p:nvPr>
            <p:ph idx="1"/>
          </p:nvPr>
        </p:nvSpPr>
        <p:spPr/>
        <p:txBody>
          <a:bodyPr/>
          <a:lstStyle/>
          <a:p>
            <a:r>
              <a:rPr lang="en-NL" dirty="0"/>
              <a:t>For-loops</a:t>
            </a:r>
          </a:p>
          <a:p>
            <a:r>
              <a:rPr lang="en-NL" dirty="0"/>
              <a:t>Functions</a:t>
            </a:r>
          </a:p>
          <a:p>
            <a:r>
              <a:rPr lang="en-NL" dirty="0"/>
              <a:t>Pandas: Dataframes</a:t>
            </a:r>
          </a:p>
        </p:txBody>
      </p:sp>
      <p:sp>
        <p:nvSpPr>
          <p:cNvPr id="4" name="Date Placeholder 3">
            <a:extLst>
              <a:ext uri="{FF2B5EF4-FFF2-40B4-BE49-F238E27FC236}">
                <a16:creationId xmlns:a16="http://schemas.microsoft.com/office/drawing/2014/main" id="{99F30B29-CAF5-65E4-ABB4-BE7BDE7459AD}"/>
              </a:ext>
            </a:extLst>
          </p:cNvPr>
          <p:cNvSpPr>
            <a:spLocks noGrp="1"/>
          </p:cNvSpPr>
          <p:nvPr>
            <p:ph type="dt" sz="half" idx="10"/>
          </p:nvPr>
        </p:nvSpPr>
        <p:spPr/>
        <p:txBody>
          <a:bodyPr/>
          <a:lstStyle/>
          <a:p>
            <a:fld id="{2A6BF4CB-8936-1345-B34C-E8D3E4A7DF71}" type="datetime1">
              <a:rPr lang="en-US" smtClean="0"/>
              <a:t>10/12/25</a:t>
            </a:fld>
            <a:endParaRPr lang="nl-NL" dirty="0"/>
          </a:p>
        </p:txBody>
      </p:sp>
      <p:sp>
        <p:nvSpPr>
          <p:cNvPr id="5" name="Footer Placeholder 4">
            <a:extLst>
              <a:ext uri="{FF2B5EF4-FFF2-40B4-BE49-F238E27FC236}">
                <a16:creationId xmlns:a16="http://schemas.microsoft.com/office/drawing/2014/main" id="{2F18C2F6-D6E6-AAAB-EBE6-21799CDD36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C2D9781-4F8C-B6C9-59E3-AE5A6F5816C0}"/>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Tree>
    <p:extLst>
      <p:ext uri="{BB962C8B-B14F-4D97-AF65-F5344CB8AC3E}">
        <p14:creationId xmlns:p14="http://schemas.microsoft.com/office/powerpoint/2010/main" val="61664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3CC0-8F33-EB49-303C-58BF58111C9C}"/>
              </a:ext>
            </a:extLst>
          </p:cNvPr>
          <p:cNvSpPr>
            <a:spLocks noGrp="1"/>
          </p:cNvSpPr>
          <p:nvPr>
            <p:ph type="title"/>
          </p:nvPr>
        </p:nvSpPr>
        <p:spPr/>
        <p:txBody>
          <a:bodyPr/>
          <a:lstStyle/>
          <a:p>
            <a:r>
              <a:rPr lang="en-NL" dirty="0"/>
              <a:t>Start</a:t>
            </a:r>
          </a:p>
        </p:txBody>
      </p:sp>
      <p:sp>
        <p:nvSpPr>
          <p:cNvPr id="3" name="Content Placeholder 2">
            <a:extLst>
              <a:ext uri="{FF2B5EF4-FFF2-40B4-BE49-F238E27FC236}">
                <a16:creationId xmlns:a16="http://schemas.microsoft.com/office/drawing/2014/main" id="{5145F22B-79BC-6D87-A6C9-ED9D2AE71902}"/>
              </a:ext>
            </a:extLst>
          </p:cNvPr>
          <p:cNvSpPr>
            <a:spLocks noGrp="1"/>
          </p:cNvSpPr>
          <p:nvPr>
            <p:ph idx="1"/>
          </p:nvPr>
        </p:nvSpPr>
        <p:spPr/>
        <p:txBody>
          <a:bodyPr/>
          <a:lstStyle/>
          <a:p>
            <a:r>
              <a:rPr lang="en-NL" dirty="0"/>
              <a:t>Open Pycharm</a:t>
            </a:r>
          </a:p>
          <a:p>
            <a:r>
              <a:rPr lang="en-GB" dirty="0"/>
              <a:t>B</a:t>
            </a:r>
            <a:r>
              <a:rPr lang="en-NL" dirty="0"/>
              <a:t>ovenin ga naar “git” en doe “git pull” om de laatste versie te ontsluiten.</a:t>
            </a:r>
          </a:p>
          <a:p>
            <a:r>
              <a:rPr lang="en-NL" dirty="0"/>
              <a:t>Ga naar terminal</a:t>
            </a:r>
          </a:p>
          <a:p>
            <a:r>
              <a:rPr lang="en-NL" dirty="0"/>
              <a:t>Check of je environment actief is (Voor de path moet “.venv” staan)</a:t>
            </a:r>
          </a:p>
          <a:p>
            <a:r>
              <a:rPr lang="en-NL" dirty="0"/>
              <a:t>Activeer je jupyter notebook met “jupyter notebook”</a:t>
            </a:r>
          </a:p>
        </p:txBody>
      </p:sp>
      <p:sp>
        <p:nvSpPr>
          <p:cNvPr id="4" name="Date Placeholder 3">
            <a:extLst>
              <a:ext uri="{FF2B5EF4-FFF2-40B4-BE49-F238E27FC236}">
                <a16:creationId xmlns:a16="http://schemas.microsoft.com/office/drawing/2014/main" id="{86C093B5-32B3-D882-927C-EF3DB55EF193}"/>
              </a:ext>
            </a:extLst>
          </p:cNvPr>
          <p:cNvSpPr>
            <a:spLocks noGrp="1"/>
          </p:cNvSpPr>
          <p:nvPr>
            <p:ph type="dt" sz="half" idx="10"/>
          </p:nvPr>
        </p:nvSpPr>
        <p:spPr/>
        <p:txBody>
          <a:bodyPr/>
          <a:lstStyle/>
          <a:p>
            <a:fld id="{94BAC3B0-88D8-8840-9A52-56D8B0205AEC}" type="datetime1">
              <a:rPr lang="en-US" smtClean="0"/>
              <a:t>10/12/25</a:t>
            </a:fld>
            <a:endParaRPr lang="nl-NL" dirty="0"/>
          </a:p>
        </p:txBody>
      </p:sp>
      <p:sp>
        <p:nvSpPr>
          <p:cNvPr id="5" name="Footer Placeholder 4">
            <a:extLst>
              <a:ext uri="{FF2B5EF4-FFF2-40B4-BE49-F238E27FC236}">
                <a16:creationId xmlns:a16="http://schemas.microsoft.com/office/drawing/2014/main" id="{3D73ECAF-82FE-C378-7718-5F9C1B8565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E8F6E0-753E-6027-BA17-CB117ED9088E}"/>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Tree>
    <p:extLst>
      <p:ext uri="{BB962C8B-B14F-4D97-AF65-F5344CB8AC3E}">
        <p14:creationId xmlns:p14="http://schemas.microsoft.com/office/powerpoint/2010/main" val="2858185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53187B07-2830-6C4A-8D2E-D1EFDDC3F678}" type="datetime1">
              <a:rPr lang="en-US" smtClean="0"/>
              <a:t>10/12/25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83518"/>
            <a:ext cx="6761669" cy="263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E587F1-9D8F-C097-A66B-B601C6770CEF}"/>
              </a:ext>
            </a:extLst>
          </p:cNvPr>
          <p:cNvSpPr txBox="1"/>
          <p:nvPr/>
        </p:nvSpPr>
        <p:spPr>
          <a:xfrm flipH="1">
            <a:off x="1259631" y="3435846"/>
            <a:ext cx="1584176" cy="276999"/>
          </a:xfrm>
          <a:prstGeom prst="rect">
            <a:avLst/>
          </a:prstGeom>
          <a:noFill/>
        </p:spPr>
        <p:txBody>
          <a:bodyPr wrap="square" lIns="0" tIns="0" rIns="0" bIns="0" rtlCol="0">
            <a:spAutoFit/>
          </a:bodyPr>
          <a:lstStyle/>
          <a:p>
            <a:r>
              <a:rPr lang="en-GB" dirty="0"/>
              <a:t>R</a:t>
            </a:r>
            <a:r>
              <a:rPr lang="en-NL" dirty="0"/>
              <a:t>ange(2) = [0,1]</a:t>
            </a:r>
          </a:p>
        </p:txBody>
      </p:sp>
      <p:sp>
        <p:nvSpPr>
          <p:cNvPr id="8" name="TextBox 7">
            <a:extLst>
              <a:ext uri="{FF2B5EF4-FFF2-40B4-BE49-F238E27FC236}">
                <a16:creationId xmlns:a16="http://schemas.microsoft.com/office/drawing/2014/main" id="{1F25F0D3-1F71-6919-EDA2-3FF14E0F2BCB}"/>
              </a:ext>
            </a:extLst>
          </p:cNvPr>
          <p:cNvSpPr txBox="1"/>
          <p:nvPr/>
        </p:nvSpPr>
        <p:spPr>
          <a:xfrm flipH="1">
            <a:off x="1259630" y="3876904"/>
            <a:ext cx="2592289" cy="276999"/>
          </a:xfrm>
          <a:prstGeom prst="rect">
            <a:avLst/>
          </a:prstGeom>
          <a:noFill/>
        </p:spPr>
        <p:txBody>
          <a:bodyPr wrap="square" lIns="0" tIns="0" rIns="0" bIns="0" rtlCol="0">
            <a:spAutoFit/>
          </a:bodyPr>
          <a:lstStyle/>
          <a:p>
            <a:r>
              <a:rPr lang="en-GB" dirty="0"/>
              <a:t>R</a:t>
            </a:r>
            <a:r>
              <a:rPr lang="en-NL" dirty="0"/>
              <a:t>ange(10,13) = [10,11,12]</a:t>
            </a:r>
          </a:p>
        </p:txBody>
      </p:sp>
      <p:sp>
        <p:nvSpPr>
          <p:cNvPr id="9" name="TextBox 8">
            <a:extLst>
              <a:ext uri="{FF2B5EF4-FFF2-40B4-BE49-F238E27FC236}">
                <a16:creationId xmlns:a16="http://schemas.microsoft.com/office/drawing/2014/main" id="{386FD40F-438B-497E-76B2-00BB2B11F00A}"/>
              </a:ext>
            </a:extLst>
          </p:cNvPr>
          <p:cNvSpPr txBox="1"/>
          <p:nvPr/>
        </p:nvSpPr>
        <p:spPr>
          <a:xfrm>
            <a:off x="4417747" y="3853968"/>
            <a:ext cx="4278735" cy="276999"/>
          </a:xfrm>
          <a:prstGeom prst="rect">
            <a:avLst/>
          </a:prstGeom>
          <a:noFill/>
        </p:spPr>
        <p:txBody>
          <a:bodyPr wrap="none" lIns="0" tIns="0" rIns="0" bIns="0" rtlCol="0">
            <a:spAutoFit/>
          </a:bodyPr>
          <a:lstStyle/>
          <a:p>
            <a:r>
              <a:rPr lang="en-NL" b="1" dirty="0"/>
              <a:t>Loops werken altijd van buiten naar binnen</a:t>
            </a:r>
          </a:p>
        </p:txBody>
      </p:sp>
    </p:spTree>
    <p:extLst>
      <p:ext uri="{BB962C8B-B14F-4D97-AF65-F5344CB8AC3E}">
        <p14:creationId xmlns:p14="http://schemas.microsoft.com/office/powerpoint/2010/main" val="15316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F6A78F39-7E55-3040-9139-8DE3E50220A0}" type="datetime1">
              <a:rPr lang="en-US" smtClean="0"/>
              <a:t>10/12/25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8C25DD36-0CF0-A64E-ABB3-611670766743}" type="datetime1">
              <a:rPr lang="en-US" smtClean="0"/>
              <a:t>10/12/25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7A5AD0CE-0537-1943-9250-EB2351A1BA1F}" type="datetime1">
              <a:rPr lang="en-US" smtClean="0"/>
              <a:t>10/12/25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AB8B5AB1-9EB4-5A42-88CB-86FCFEDFAA71}" type="datetime1">
              <a:rPr lang="en-US" smtClean="0"/>
              <a:t>10/12/25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C8DBC9A0-2EC1-FE49-8E87-0012FC2EF670}" type="datetime1">
              <a:rPr lang="en-US" smtClean="0"/>
              <a:t>10/12/25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D6B12B55-B65A-E04B-810F-C440368A3C0A}" type="datetime1">
              <a:rPr lang="en-US" smtClean="0"/>
              <a:t>10/12/25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BCCDB6E1-368F-8349-B522-98F37F5D014B}" type="datetime1">
              <a:rPr lang="en-US" smtClean="0"/>
              <a:t>10/12/25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0DD72E53-6E2A-F24D-AE93-A0EE32254704}" type="datetime1">
              <a:rPr lang="en-US" smtClean="0"/>
              <a:t>10/12/25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437858F9-BDD0-394C-9E64-8429AC497B33}" type="datetime1">
              <a:rPr lang="en-US" smtClean="0"/>
              <a:t>10/12/25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405E238-A856-824B-82B3-0DF668441FFA}" type="datetime1">
              <a:rPr lang="en-US" smtClean="0"/>
              <a:t>10/12/25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8FB4C8AE-C90D-BF43-99F3-6FCA0730D8B7}" type="datetime1">
              <a:rPr lang="en-US" smtClean="0"/>
              <a:t>10/12/25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CAA5BF5A-7624-2441-9DAD-4A74D872CD60}" type="datetime1">
              <a:rPr lang="en-US" smtClean="0"/>
              <a:t>10/12/25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20C7878E-3B0A-8349-A925-C24E745E1A41}" type="datetime1">
              <a:rPr lang="en-US" smtClean="0"/>
              <a:t>10/12/25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A1617F99-12BB-9740-AEB3-9CD7C23B3F0D}" type="datetime1">
              <a:rPr lang="en-US" smtClean="0"/>
              <a:t>10/12/25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E5FCC304-8692-3148-90CA-0ED52E316371}" type="datetime1">
              <a:rPr lang="en-US" smtClean="0"/>
              <a:t>10/12/25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CF8F8F8B-06EF-7A43-AE0E-94D3ABB2798E}" type="datetime1">
              <a:rPr lang="en-US" smtClean="0"/>
              <a:t>10/12/25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1AFFD713-E4D4-4C44-873B-3A9C79F0067D}" type="datetime1">
              <a:rPr lang="en-US" smtClean="0"/>
              <a:t>10/12/25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7AE21C7A-340C-3944-89B3-1BCA0FE9B42B}" type="datetime1">
              <a:rPr lang="en-US" smtClean="0"/>
              <a:t>10/12/25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471B84C3-B324-5B47-9DC2-1C62B8CBF3C4}" type="datetime1">
              <a:rPr lang="en-US" smtClean="0"/>
              <a:t>10/12/25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50E70E51-BA4C-D346-9100-B6520E0AA2BD}" type="datetime1">
              <a:rPr lang="en-US" smtClean="0"/>
              <a:t>10/12/25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D9BC6E5F-DE13-3C48-8B57-2CD7BDD23FA7}" type="datetime1">
              <a:rPr lang="en-US" smtClean="0"/>
              <a:t>10/12/25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14688604-A899-824A-8B33-8A6B9B6362E0}" type="datetime1">
              <a:rPr lang="en-US" smtClean="0"/>
              <a:t>10/12/25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CC6353D9-13AD-6742-99AC-4A1ED099AC54}" type="datetime1">
              <a:rPr lang="en-US" smtClean="0"/>
              <a:t>10/12/25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BC52E333-713A-1943-8739-ACF6C960680B}" type="datetime1">
              <a:rPr lang="en-US" smtClean="0"/>
              <a:t>10/12/25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396EBF65-EB62-0F46-A756-3F451A20812A}" type="datetime1">
              <a:rPr lang="en-US" smtClean="0"/>
              <a:t>10/12/25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2A7641D4-AC70-754A-84E0-16C9E8D1297D}" type="datetime1">
              <a:rPr lang="en-US" smtClean="0"/>
              <a:t>10/12/25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CCBC5659-9416-FA4E-BC32-C54CAD5236B3}" type="datetime1">
              <a:rPr lang="en-US" smtClean="0"/>
              <a:t>10/12/25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65C31C57-1FEF-E34D-90AA-968699D25E18}" type="datetime1">
              <a:rPr lang="en-US" smtClean="0"/>
              <a:t>10/12/25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F26C05DB-8D98-F842-89AA-6A35D3D281FB}" type="datetime1">
              <a:rPr lang="en-US" smtClean="0"/>
              <a:t>10/12/25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03BD9F1F-56AD-164D-9E05-E6BB43748D80}" type="datetime1">
              <a:rPr lang="en-US" smtClean="0"/>
              <a:t>10/12/25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C1B263BF-C245-8B4A-BC48-830D734EB5AC}" type="datetime1">
              <a:rPr lang="en-US" smtClean="0"/>
              <a:t>10/12/25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87</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316F6A95-092E-804F-89EA-0BED6F806671}" type="datetime1">
              <a:rPr lang="en-US" smtClean="0"/>
              <a:t>10/12/25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88</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C0328F2E-1FA0-9247-BFDE-7C8A022F7101}" type="datetime1">
              <a:rPr lang="en-US" smtClean="0"/>
              <a:t>10/12/25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89</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F2BF0678-B890-5244-864F-12B8E3283841}" type="datetime1">
              <a:rPr lang="en-US" smtClean="0"/>
              <a:t>10/12/25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E9F7C7D2-9482-904D-B643-A9F91816EBB8}" type="datetime1">
              <a:rPr lang="en-US" smtClean="0"/>
              <a:t>10/12/25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90</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847F-84FC-A9AF-6B0B-E0F70AD8E104}"/>
              </a:ext>
            </a:extLst>
          </p:cNvPr>
          <p:cNvSpPr>
            <a:spLocks noGrp="1"/>
          </p:cNvSpPr>
          <p:nvPr>
            <p:ph type="title"/>
          </p:nvPr>
        </p:nvSpPr>
        <p:spPr/>
        <p:txBody>
          <a:bodyPr/>
          <a:lstStyle/>
          <a:p>
            <a:r>
              <a:rPr lang="en-NL" dirty="0"/>
              <a:t>Python training 3</a:t>
            </a:r>
          </a:p>
        </p:txBody>
      </p:sp>
      <p:sp>
        <p:nvSpPr>
          <p:cNvPr id="3" name="Content Placeholder 2">
            <a:extLst>
              <a:ext uri="{FF2B5EF4-FFF2-40B4-BE49-F238E27FC236}">
                <a16:creationId xmlns:a16="http://schemas.microsoft.com/office/drawing/2014/main" id="{7B7E03C1-C879-A188-BD23-6964E72BA911}"/>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099C9334-684A-C3AA-E155-A5B3EA56F724}"/>
              </a:ext>
            </a:extLst>
          </p:cNvPr>
          <p:cNvSpPr>
            <a:spLocks noGrp="1"/>
          </p:cNvSpPr>
          <p:nvPr>
            <p:ph type="dt" sz="half" idx="10"/>
          </p:nvPr>
        </p:nvSpPr>
        <p:spPr/>
        <p:txBody>
          <a:bodyPr/>
          <a:lstStyle/>
          <a:p>
            <a:fld id="{CB8CCB65-69DD-B34C-983A-2B460F1D9D36}" type="datetime1">
              <a:rPr lang="en-US" smtClean="0"/>
              <a:t>10/12/25</a:t>
            </a:fld>
            <a:endParaRPr lang="nl-NL" dirty="0"/>
          </a:p>
        </p:txBody>
      </p:sp>
      <p:sp>
        <p:nvSpPr>
          <p:cNvPr id="5" name="Footer Placeholder 4">
            <a:extLst>
              <a:ext uri="{FF2B5EF4-FFF2-40B4-BE49-F238E27FC236}">
                <a16:creationId xmlns:a16="http://schemas.microsoft.com/office/drawing/2014/main" id="{95EB2FBF-2E6C-CF75-45E2-4A88AC7AD8E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E372FB1-5C64-96C1-8B38-6CE1C8D30A8E}"/>
              </a:ext>
            </a:extLst>
          </p:cNvPr>
          <p:cNvSpPr>
            <a:spLocks noGrp="1"/>
          </p:cNvSpPr>
          <p:nvPr>
            <p:ph type="sldNum" sz="quarter" idx="12"/>
          </p:nvPr>
        </p:nvSpPr>
        <p:spPr/>
        <p:txBody>
          <a:bodyPr/>
          <a:lstStyle/>
          <a:p>
            <a:pPr algn="l"/>
            <a:r>
              <a:rPr lang="nl-NL"/>
              <a:t>| </a:t>
            </a:r>
            <a:fld id="{6C885DEC-5AE5-4403-A92E-278225061E43}" type="slidenum">
              <a:rPr lang="nl-NL" smtClean="0"/>
              <a:pPr algn="l"/>
              <a:t>91</a:t>
            </a:fld>
            <a:endParaRPr lang="nl-NL" dirty="0"/>
          </a:p>
        </p:txBody>
      </p:sp>
    </p:spTree>
    <p:extLst>
      <p:ext uri="{BB962C8B-B14F-4D97-AF65-F5344CB8AC3E}">
        <p14:creationId xmlns:p14="http://schemas.microsoft.com/office/powerpoint/2010/main" val="3190858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93C27-E8D3-5D14-CDC3-A60328234D1E}"/>
              </a:ext>
            </a:extLst>
          </p:cNvPr>
          <p:cNvSpPr>
            <a:spLocks noGrp="1"/>
          </p:cNvSpPr>
          <p:nvPr>
            <p:ph idx="1"/>
          </p:nvPr>
        </p:nvSpPr>
        <p:spPr>
          <a:xfrm>
            <a:off x="689099" y="1347614"/>
            <a:ext cx="8100000" cy="3389889"/>
          </a:xfrm>
        </p:spPr>
        <p:txBody>
          <a:bodyPr/>
          <a:lstStyle/>
          <a:p>
            <a:r>
              <a:rPr lang="en-GB" dirty="0"/>
              <a:t>In python </a:t>
            </a:r>
            <a:r>
              <a:rPr lang="en-GB" dirty="0" err="1"/>
              <a:t>heeft</a:t>
            </a:r>
            <a:r>
              <a:rPr lang="en-GB" dirty="0"/>
              <a:t> elk object twee </a:t>
            </a:r>
            <a:r>
              <a:rPr lang="en-GB" dirty="0" err="1"/>
              <a:t>soorten</a:t>
            </a:r>
            <a:r>
              <a:rPr lang="en-GB" dirty="0"/>
              <a:t> </a:t>
            </a:r>
            <a:r>
              <a:rPr lang="en-GB" dirty="0" err="1"/>
              <a:t>dingen</a:t>
            </a:r>
            <a:r>
              <a:rPr lang="en-GB" dirty="0"/>
              <a:t> die je </a:t>
            </a:r>
            <a:r>
              <a:rPr lang="en-GB" dirty="0" err="1"/>
              <a:t>kunt</a:t>
            </a:r>
            <a:r>
              <a:rPr lang="en-GB" dirty="0"/>
              <a:t> </a:t>
            </a:r>
            <a:r>
              <a:rPr lang="en-GB" dirty="0" err="1"/>
              <a:t>gebruiken</a:t>
            </a:r>
            <a:r>
              <a:rPr lang="en-GB" b="1" dirty="0"/>
              <a:t>:</a:t>
            </a:r>
          </a:p>
          <a:p>
            <a:pPr>
              <a:buFont typeface="Arial" panose="020B0604020202020204" pitchFamily="34" charset="0"/>
              <a:buChar char="•"/>
            </a:pPr>
            <a:r>
              <a:rPr lang="en-GB" b="1" dirty="0" err="1"/>
              <a:t>Eigenschappen</a:t>
            </a:r>
            <a:r>
              <a:rPr lang="en-GB" b="1" dirty="0"/>
              <a:t> (attributes)</a:t>
            </a:r>
            <a:r>
              <a:rPr lang="en-GB" dirty="0"/>
              <a:t> → </a:t>
            </a:r>
            <a:r>
              <a:rPr lang="en-GB" dirty="0" err="1"/>
              <a:t>beschrijven</a:t>
            </a:r>
            <a:r>
              <a:rPr lang="en-GB" dirty="0"/>
              <a:t> </a:t>
            </a:r>
            <a:r>
              <a:rPr lang="en-GB" dirty="0" err="1"/>
              <a:t>iets</a:t>
            </a:r>
            <a:endParaRPr lang="en-GB" dirty="0"/>
          </a:p>
          <a:p>
            <a:pPr>
              <a:buFont typeface="Arial" panose="020B0604020202020204" pitchFamily="34" charset="0"/>
              <a:buChar char="•"/>
            </a:pPr>
            <a:r>
              <a:rPr lang="en-GB" b="1" dirty="0"/>
              <a:t>Methodes (methods)</a:t>
            </a:r>
            <a:r>
              <a:rPr lang="en-GB" dirty="0"/>
              <a:t> → </a:t>
            </a:r>
            <a:r>
              <a:rPr lang="en-GB" dirty="0" err="1"/>
              <a:t>doen</a:t>
            </a:r>
            <a:r>
              <a:rPr lang="en-GB" dirty="0"/>
              <a:t> </a:t>
            </a:r>
            <a:r>
              <a:rPr lang="en-GB" dirty="0" err="1"/>
              <a:t>iets</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In </a:t>
            </a:r>
            <a:r>
              <a:rPr lang="en-GB" dirty="0" err="1"/>
              <a:t>dit</a:t>
            </a:r>
            <a:r>
              <a:rPr lang="en-GB" dirty="0"/>
              <a:t> </a:t>
            </a:r>
            <a:r>
              <a:rPr lang="en-GB" dirty="0" err="1"/>
              <a:t>geval</a:t>
            </a:r>
            <a:r>
              <a:rPr lang="en-GB" dirty="0"/>
              <a:t> is </a:t>
            </a:r>
            <a:r>
              <a:rPr lang="en-GB" dirty="0" err="1"/>
              <a:t>een</a:t>
            </a:r>
            <a:r>
              <a:rPr lang="en-GB" dirty="0"/>
              <a:t> pandas </a:t>
            </a:r>
            <a:r>
              <a:rPr lang="en-GB" dirty="0" err="1"/>
              <a:t>dataframe</a:t>
            </a:r>
            <a:r>
              <a:rPr lang="en-GB" dirty="0"/>
              <a:t> </a:t>
            </a:r>
            <a:r>
              <a:rPr lang="en-GB" dirty="0" err="1"/>
              <a:t>een</a:t>
            </a:r>
            <a:r>
              <a:rPr lang="en-GB" dirty="0"/>
              <a:t> object. Als je </a:t>
            </a:r>
            <a:r>
              <a:rPr lang="en-GB" dirty="0" err="1"/>
              <a:t>een</a:t>
            </a:r>
            <a:r>
              <a:rPr lang="en-GB" dirty="0"/>
              <a:t> excel </a:t>
            </a:r>
            <a:r>
              <a:rPr lang="en-GB" dirty="0" err="1"/>
              <a:t>tabel</a:t>
            </a:r>
            <a:r>
              <a:rPr lang="en-GB" dirty="0"/>
              <a:t> in </a:t>
            </a:r>
            <a:r>
              <a:rPr lang="en-GB" dirty="0" err="1"/>
              <a:t>leest</a:t>
            </a:r>
            <a:r>
              <a:rPr lang="en-GB" dirty="0"/>
              <a:t> in python met pandas:</a:t>
            </a:r>
          </a:p>
          <a:p>
            <a:pPr>
              <a:buFont typeface="Arial" panose="020B0604020202020204" pitchFamily="34" charset="0"/>
              <a:buChar char="•"/>
            </a:pPr>
            <a:endParaRPr lang="en-GB" dirty="0"/>
          </a:p>
          <a:p>
            <a:endParaRPr lang="en-NL" dirty="0"/>
          </a:p>
          <a:p>
            <a:r>
              <a:rPr lang="en-NL" dirty="0"/>
              <a:t>Dan is de variabele df een dataframe object. Hier geldt ook dat je eigenschappen en methods hebt.</a:t>
            </a:r>
          </a:p>
        </p:txBody>
      </p:sp>
      <p:sp>
        <p:nvSpPr>
          <p:cNvPr id="4" name="Date Placeholder 3">
            <a:extLst>
              <a:ext uri="{FF2B5EF4-FFF2-40B4-BE49-F238E27FC236}">
                <a16:creationId xmlns:a16="http://schemas.microsoft.com/office/drawing/2014/main" id="{B0A9B9A4-E86D-632A-1CA3-6B2CA49C3B0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979F665-8C8F-9D49-A6C9-A771CC42A94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BB343E-16F2-40DE-F9AD-D974F7182F41}"/>
              </a:ext>
            </a:extLst>
          </p:cNvPr>
          <p:cNvSpPr>
            <a:spLocks noGrp="1"/>
          </p:cNvSpPr>
          <p:nvPr>
            <p:ph type="sldNum" sz="quarter" idx="12"/>
          </p:nvPr>
        </p:nvSpPr>
        <p:spPr/>
        <p:txBody>
          <a:bodyPr/>
          <a:lstStyle/>
          <a:p>
            <a:pPr algn="l"/>
            <a:r>
              <a:rPr lang="nl-NL"/>
              <a:t>| </a:t>
            </a:r>
            <a:fld id="{6C885DEC-5AE5-4403-A92E-278225061E43}" type="slidenum">
              <a:rPr lang="nl-NL" smtClean="0"/>
              <a:pPr algn="l"/>
              <a:t>92</a:t>
            </a:fld>
            <a:endParaRPr lang="nl-NL" dirty="0"/>
          </a:p>
        </p:txBody>
      </p:sp>
      <p:sp>
        <p:nvSpPr>
          <p:cNvPr id="7" name="Title 1">
            <a:extLst>
              <a:ext uri="{FF2B5EF4-FFF2-40B4-BE49-F238E27FC236}">
                <a16:creationId xmlns:a16="http://schemas.microsoft.com/office/drawing/2014/main" id="{A780E598-AD3B-EFFA-237D-2BCC238FC49E}"/>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a:t>
            </a:r>
          </a:p>
        </p:txBody>
      </p:sp>
      <p:pic>
        <p:nvPicPr>
          <p:cNvPr id="8" name="Picture 7">
            <a:extLst>
              <a:ext uri="{FF2B5EF4-FFF2-40B4-BE49-F238E27FC236}">
                <a16:creationId xmlns:a16="http://schemas.microsoft.com/office/drawing/2014/main" id="{F27A925D-0029-7F56-F680-570E83CC9F82}"/>
              </a:ext>
            </a:extLst>
          </p:cNvPr>
          <p:cNvPicPr>
            <a:picLocks noChangeAspect="1"/>
          </p:cNvPicPr>
          <p:nvPr/>
        </p:nvPicPr>
        <p:blipFill>
          <a:blip r:embed="rId2"/>
          <a:stretch>
            <a:fillRect/>
          </a:stretch>
        </p:blipFill>
        <p:spPr>
          <a:xfrm>
            <a:off x="899592" y="3219822"/>
            <a:ext cx="4470400" cy="469900"/>
          </a:xfrm>
          <a:prstGeom prst="rect">
            <a:avLst/>
          </a:prstGeom>
        </p:spPr>
      </p:pic>
    </p:spTree>
    <p:extLst>
      <p:ext uri="{BB962C8B-B14F-4D97-AF65-F5344CB8AC3E}">
        <p14:creationId xmlns:p14="http://schemas.microsoft.com/office/powerpoint/2010/main" val="1415931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A4B7-A6E6-DDF7-99F8-1BE831E239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8B53D-AD00-3D9C-1B0E-A7BBB63E113B}"/>
              </a:ext>
            </a:extLst>
          </p:cNvPr>
          <p:cNvSpPr>
            <a:spLocks noGrp="1"/>
          </p:cNvSpPr>
          <p:nvPr>
            <p:ph idx="1"/>
          </p:nvPr>
        </p:nvSpPr>
        <p:spPr>
          <a:xfrm>
            <a:off x="689099" y="1347614"/>
            <a:ext cx="8100000" cy="3389889"/>
          </a:xfrm>
        </p:spPr>
        <p:txBody>
          <a:bodyPr/>
          <a:lstStyle/>
          <a:p>
            <a:r>
              <a:rPr lang="en-NL" dirty="0"/>
              <a:t>Eigenschap = stukje informatie wat iets vertelt over het object</a:t>
            </a:r>
          </a:p>
          <a:p>
            <a:pPr lvl="1"/>
            <a:r>
              <a:rPr lang="en-NL" dirty="0"/>
              <a:t>Niks actief, geeft slechts informatie terug</a:t>
            </a:r>
          </a:p>
          <a:p>
            <a:pPr lvl="1"/>
            <a:r>
              <a:rPr lang="en-NL" dirty="0"/>
              <a:t>Geen ronde haakjes (want je roept niks aan)</a:t>
            </a:r>
          </a:p>
        </p:txBody>
      </p:sp>
      <p:sp>
        <p:nvSpPr>
          <p:cNvPr id="4" name="Date Placeholder 3">
            <a:extLst>
              <a:ext uri="{FF2B5EF4-FFF2-40B4-BE49-F238E27FC236}">
                <a16:creationId xmlns:a16="http://schemas.microsoft.com/office/drawing/2014/main" id="{B3DEC111-2848-CE4B-CF93-DB8991324814}"/>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75C9565-C4E7-7022-8158-6B74E0307D5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F1990D-8A65-8267-A022-16FA41CFA4E0}"/>
              </a:ext>
            </a:extLst>
          </p:cNvPr>
          <p:cNvSpPr>
            <a:spLocks noGrp="1"/>
          </p:cNvSpPr>
          <p:nvPr>
            <p:ph type="sldNum" sz="quarter" idx="12"/>
          </p:nvPr>
        </p:nvSpPr>
        <p:spPr/>
        <p:txBody>
          <a:bodyPr/>
          <a:lstStyle/>
          <a:p>
            <a:pPr algn="l"/>
            <a:r>
              <a:rPr lang="nl-NL"/>
              <a:t>| </a:t>
            </a:r>
            <a:fld id="{6C885DEC-5AE5-4403-A92E-278225061E43}" type="slidenum">
              <a:rPr lang="nl-NL" smtClean="0"/>
              <a:pPr algn="l"/>
              <a:t>93</a:t>
            </a:fld>
            <a:endParaRPr lang="nl-NL" dirty="0"/>
          </a:p>
        </p:txBody>
      </p:sp>
      <p:sp>
        <p:nvSpPr>
          <p:cNvPr id="7" name="Title 1">
            <a:extLst>
              <a:ext uri="{FF2B5EF4-FFF2-40B4-BE49-F238E27FC236}">
                <a16:creationId xmlns:a16="http://schemas.microsoft.com/office/drawing/2014/main" id="{37F46CB9-B394-14AB-EDAB-CBE377E3FCB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eigenschap</a:t>
            </a:r>
          </a:p>
        </p:txBody>
      </p:sp>
      <p:pic>
        <p:nvPicPr>
          <p:cNvPr id="2" name="Picture 1">
            <a:extLst>
              <a:ext uri="{FF2B5EF4-FFF2-40B4-BE49-F238E27FC236}">
                <a16:creationId xmlns:a16="http://schemas.microsoft.com/office/drawing/2014/main" id="{79A43AD3-B30E-AF64-6432-86E1B579EA44}"/>
              </a:ext>
            </a:extLst>
          </p:cNvPr>
          <p:cNvPicPr>
            <a:picLocks noChangeAspect="1"/>
          </p:cNvPicPr>
          <p:nvPr/>
        </p:nvPicPr>
        <p:blipFill>
          <a:blip r:embed="rId2"/>
          <a:stretch>
            <a:fillRect/>
          </a:stretch>
        </p:blipFill>
        <p:spPr>
          <a:xfrm>
            <a:off x="695127" y="2571750"/>
            <a:ext cx="6248400" cy="965200"/>
          </a:xfrm>
          <a:prstGeom prst="rect">
            <a:avLst/>
          </a:prstGeom>
        </p:spPr>
      </p:pic>
    </p:spTree>
    <p:extLst>
      <p:ext uri="{BB962C8B-B14F-4D97-AF65-F5344CB8AC3E}">
        <p14:creationId xmlns:p14="http://schemas.microsoft.com/office/powerpoint/2010/main" val="1763568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B6D1B-955C-E1F9-03EA-4637B64D45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5E296-0D16-2738-13E7-483CF452AF17}"/>
              </a:ext>
            </a:extLst>
          </p:cNvPr>
          <p:cNvSpPr>
            <a:spLocks noGrp="1"/>
          </p:cNvSpPr>
          <p:nvPr>
            <p:ph idx="1"/>
          </p:nvPr>
        </p:nvSpPr>
        <p:spPr>
          <a:xfrm>
            <a:off x="689099" y="1347614"/>
            <a:ext cx="8100000" cy="3389889"/>
          </a:xfrm>
        </p:spPr>
        <p:txBody>
          <a:bodyPr/>
          <a:lstStyle/>
          <a:p>
            <a:r>
              <a:rPr lang="en-NL" dirty="0"/>
              <a:t>Method = een actie, iets wat de pandas dataframe gaat doen = actief terug</a:t>
            </a:r>
          </a:p>
          <a:p>
            <a:pPr lvl="1"/>
            <a:r>
              <a:rPr lang="en-NL" dirty="0"/>
              <a:t>Ronde haakjes (want je roept iets aan, voer deze actie uit)</a:t>
            </a:r>
          </a:p>
          <a:p>
            <a:pPr lvl="2"/>
            <a:r>
              <a:rPr lang="en-NL" dirty="0"/>
              <a:t>Berekeningen</a:t>
            </a:r>
          </a:p>
          <a:p>
            <a:pPr lvl="2"/>
            <a:r>
              <a:rPr lang="en-NL" dirty="0"/>
              <a:t>Veranderingen van structuur</a:t>
            </a:r>
          </a:p>
        </p:txBody>
      </p:sp>
      <p:sp>
        <p:nvSpPr>
          <p:cNvPr id="4" name="Date Placeholder 3">
            <a:extLst>
              <a:ext uri="{FF2B5EF4-FFF2-40B4-BE49-F238E27FC236}">
                <a16:creationId xmlns:a16="http://schemas.microsoft.com/office/drawing/2014/main" id="{E3463612-E436-F7F4-F0B2-A614F3FD891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68917E7-9276-DFC0-908F-FE7FE16EB40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3BC83C-2602-8AB8-964B-546694C767FE}"/>
              </a:ext>
            </a:extLst>
          </p:cNvPr>
          <p:cNvSpPr>
            <a:spLocks noGrp="1"/>
          </p:cNvSpPr>
          <p:nvPr>
            <p:ph type="sldNum" sz="quarter" idx="12"/>
          </p:nvPr>
        </p:nvSpPr>
        <p:spPr/>
        <p:txBody>
          <a:bodyPr/>
          <a:lstStyle/>
          <a:p>
            <a:pPr algn="l"/>
            <a:r>
              <a:rPr lang="nl-NL"/>
              <a:t>| </a:t>
            </a:r>
            <a:fld id="{6C885DEC-5AE5-4403-A92E-278225061E43}" type="slidenum">
              <a:rPr lang="nl-NL" smtClean="0"/>
              <a:pPr algn="l"/>
              <a:t>94</a:t>
            </a:fld>
            <a:endParaRPr lang="nl-NL" dirty="0"/>
          </a:p>
        </p:txBody>
      </p:sp>
      <p:sp>
        <p:nvSpPr>
          <p:cNvPr id="7" name="Title 1">
            <a:extLst>
              <a:ext uri="{FF2B5EF4-FFF2-40B4-BE49-F238E27FC236}">
                <a16:creationId xmlns:a16="http://schemas.microsoft.com/office/drawing/2014/main" id="{8835644C-4CEC-0358-9699-52947D3D0FA7}"/>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method</a:t>
            </a:r>
          </a:p>
        </p:txBody>
      </p:sp>
      <p:pic>
        <p:nvPicPr>
          <p:cNvPr id="8" name="Picture 7">
            <a:extLst>
              <a:ext uri="{FF2B5EF4-FFF2-40B4-BE49-F238E27FC236}">
                <a16:creationId xmlns:a16="http://schemas.microsoft.com/office/drawing/2014/main" id="{A86FFC68-8327-D4DC-611E-EAA6E00C6AA1}"/>
              </a:ext>
            </a:extLst>
          </p:cNvPr>
          <p:cNvPicPr>
            <a:picLocks noChangeAspect="1"/>
          </p:cNvPicPr>
          <p:nvPr/>
        </p:nvPicPr>
        <p:blipFill>
          <a:blip r:embed="rId2"/>
          <a:stretch>
            <a:fillRect/>
          </a:stretch>
        </p:blipFill>
        <p:spPr>
          <a:xfrm>
            <a:off x="683071" y="2787774"/>
            <a:ext cx="6019800" cy="1016000"/>
          </a:xfrm>
          <a:prstGeom prst="rect">
            <a:avLst/>
          </a:prstGeom>
        </p:spPr>
      </p:pic>
    </p:spTree>
    <p:extLst>
      <p:ext uri="{BB962C8B-B14F-4D97-AF65-F5344CB8AC3E}">
        <p14:creationId xmlns:p14="http://schemas.microsoft.com/office/powerpoint/2010/main" val="566731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49285-1C2B-2C4E-102A-DB96250D9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F231C-44C9-96AD-1A1A-81AB19E22909}"/>
              </a:ext>
            </a:extLst>
          </p:cNvPr>
          <p:cNvSpPr>
            <a:spLocks noGrp="1"/>
          </p:cNvSpPr>
          <p:nvPr>
            <p:ph idx="1"/>
          </p:nvPr>
        </p:nvSpPr>
        <p:spPr>
          <a:xfrm>
            <a:off x="689099" y="1347615"/>
            <a:ext cx="5004826" cy="3312368"/>
          </a:xfrm>
        </p:spPr>
        <p:txBody>
          <a:bodyPr/>
          <a:lstStyle/>
          <a:p>
            <a:r>
              <a:rPr lang="en-GB" dirty="0"/>
              <a:t>Boolean indexing </a:t>
            </a:r>
            <a:r>
              <a:rPr lang="en-GB" dirty="0" err="1"/>
              <a:t>betekent</a:t>
            </a:r>
            <a:r>
              <a:rPr lang="en-GB" dirty="0"/>
              <a:t> </a:t>
            </a:r>
            <a:r>
              <a:rPr lang="en-GB" dirty="0" err="1"/>
              <a:t>dat</a:t>
            </a:r>
            <a:r>
              <a:rPr lang="en-GB" dirty="0"/>
              <a:t> je </a:t>
            </a:r>
            <a:r>
              <a:rPr lang="en-GB" dirty="0" err="1"/>
              <a:t>een</a:t>
            </a:r>
            <a:r>
              <a:rPr lang="en-GB" dirty="0"/>
              <a:t> </a:t>
            </a:r>
            <a:r>
              <a:rPr lang="en-GB" dirty="0" err="1"/>
              <a:t>DataFrame</a:t>
            </a:r>
            <a:r>
              <a:rPr lang="en-GB" dirty="0"/>
              <a:t> </a:t>
            </a:r>
            <a:r>
              <a:rPr lang="en-GB" dirty="0" err="1"/>
              <a:t>filtert</a:t>
            </a:r>
            <a:r>
              <a:rPr lang="en-GB" dirty="0"/>
              <a:t> door </a:t>
            </a:r>
            <a:r>
              <a:rPr lang="en-GB" dirty="0" err="1"/>
              <a:t>een</a:t>
            </a:r>
            <a:r>
              <a:rPr lang="en-GB" dirty="0"/>
              <a:t> reeks van True </a:t>
            </a:r>
            <a:r>
              <a:rPr lang="en-GB" dirty="0" err="1"/>
              <a:t>en</a:t>
            </a:r>
            <a:r>
              <a:rPr lang="en-GB" dirty="0"/>
              <a:t> False-</a:t>
            </a:r>
            <a:r>
              <a:rPr lang="en-GB" dirty="0" err="1"/>
              <a:t>waarden</a:t>
            </a:r>
            <a:r>
              <a:rPr lang="en-GB" dirty="0"/>
              <a:t> </a:t>
            </a:r>
            <a:r>
              <a:rPr lang="en-GB" dirty="0" err="1"/>
              <a:t>te</a:t>
            </a:r>
            <a:r>
              <a:rPr lang="en-GB" dirty="0"/>
              <a:t> </a:t>
            </a:r>
            <a:r>
              <a:rPr lang="en-GB" dirty="0" err="1"/>
              <a:t>gebruiken</a:t>
            </a:r>
            <a:r>
              <a:rPr lang="en-GB" dirty="0"/>
              <a:t>.</a:t>
            </a:r>
            <a:br>
              <a:rPr lang="en-GB" dirty="0"/>
            </a:br>
            <a:r>
              <a:rPr lang="en-GB" dirty="0"/>
              <a:t>Alle </a:t>
            </a:r>
            <a:r>
              <a:rPr lang="en-GB" dirty="0" err="1"/>
              <a:t>rijen</a:t>
            </a:r>
            <a:r>
              <a:rPr lang="en-GB" dirty="0"/>
              <a:t> </a:t>
            </a:r>
            <a:r>
              <a:rPr lang="en-GB" dirty="0" err="1"/>
              <a:t>waar</a:t>
            </a:r>
            <a:r>
              <a:rPr lang="en-GB" dirty="0"/>
              <a:t> de </a:t>
            </a:r>
            <a:r>
              <a:rPr lang="en-GB" dirty="0" err="1"/>
              <a:t>waarde</a:t>
            </a:r>
            <a:r>
              <a:rPr lang="en-GB" dirty="0"/>
              <a:t> True is, </a:t>
            </a:r>
            <a:r>
              <a:rPr lang="en-GB" dirty="0" err="1"/>
              <a:t>blijven</a:t>
            </a:r>
            <a:r>
              <a:rPr lang="en-GB" dirty="0"/>
              <a:t> </a:t>
            </a:r>
            <a:r>
              <a:rPr lang="en-GB" dirty="0" err="1"/>
              <a:t>staan</a:t>
            </a:r>
            <a:r>
              <a:rPr lang="en-GB" dirty="0"/>
              <a:t> — alle False-</a:t>
            </a:r>
            <a:r>
              <a:rPr lang="en-GB" dirty="0" err="1"/>
              <a:t>rijen</a:t>
            </a:r>
            <a:r>
              <a:rPr lang="en-GB" dirty="0"/>
              <a:t> </a:t>
            </a:r>
            <a:r>
              <a:rPr lang="en-GB" dirty="0" err="1"/>
              <a:t>worden</a:t>
            </a:r>
            <a:r>
              <a:rPr lang="en-GB" dirty="0"/>
              <a:t> </a:t>
            </a:r>
            <a:r>
              <a:rPr lang="en-GB" dirty="0" err="1"/>
              <a:t>weggefilterd</a:t>
            </a:r>
            <a:r>
              <a:rPr lang="en-GB" dirty="0"/>
              <a:t>.</a:t>
            </a:r>
          </a:p>
          <a:p>
            <a:pPr lvl="1"/>
            <a:r>
              <a:rPr lang="en-GB" dirty="0"/>
              <a:t>“</a:t>
            </a:r>
            <a:r>
              <a:rPr lang="en-GB" dirty="0" err="1"/>
              <a:t>geef</a:t>
            </a:r>
            <a:r>
              <a:rPr lang="en-GB" dirty="0"/>
              <a:t> me </a:t>
            </a:r>
            <a:r>
              <a:rPr lang="en-GB" dirty="0" err="1"/>
              <a:t>alleen</a:t>
            </a:r>
            <a:r>
              <a:rPr lang="en-GB" dirty="0"/>
              <a:t> de </a:t>
            </a:r>
            <a:r>
              <a:rPr lang="en-GB" dirty="0" err="1"/>
              <a:t>rijen</a:t>
            </a:r>
            <a:r>
              <a:rPr lang="en-GB" dirty="0"/>
              <a:t> </a:t>
            </a:r>
            <a:r>
              <a:rPr lang="en-GB" dirty="0" err="1"/>
              <a:t>waar</a:t>
            </a:r>
            <a:r>
              <a:rPr lang="en-GB" dirty="0"/>
              <a:t> </a:t>
            </a:r>
            <a:r>
              <a:rPr lang="en-GB" dirty="0" err="1"/>
              <a:t>dit</a:t>
            </a:r>
            <a:r>
              <a:rPr lang="en-GB" dirty="0"/>
              <a:t> </a:t>
            </a:r>
            <a:r>
              <a:rPr lang="en-GB" dirty="0" err="1"/>
              <a:t>waar</a:t>
            </a:r>
            <a:r>
              <a:rPr lang="en-GB" dirty="0"/>
              <a:t> is.”</a:t>
            </a:r>
          </a:p>
          <a:p>
            <a:r>
              <a:rPr lang="en-GB" dirty="0"/>
              <a:t>Je </a:t>
            </a:r>
            <a:r>
              <a:rPr lang="en-GB" dirty="0" err="1"/>
              <a:t>kunt</a:t>
            </a:r>
            <a:r>
              <a:rPr lang="en-GB" dirty="0"/>
              <a:t> </a:t>
            </a:r>
            <a:r>
              <a:rPr lang="en-GB" dirty="0" err="1"/>
              <a:t>dit</a:t>
            </a:r>
            <a:r>
              <a:rPr lang="en-GB" dirty="0"/>
              <a:t> </a:t>
            </a:r>
            <a:r>
              <a:rPr lang="en-GB" dirty="0" err="1"/>
              <a:t>zien</a:t>
            </a:r>
            <a:r>
              <a:rPr lang="en-GB" dirty="0"/>
              <a:t> </a:t>
            </a:r>
            <a:r>
              <a:rPr lang="en-GB" dirty="0" err="1"/>
              <a:t>als</a:t>
            </a:r>
            <a:r>
              <a:rPr lang="en-GB" dirty="0"/>
              <a:t> </a:t>
            </a:r>
            <a:r>
              <a:rPr lang="en-GB" dirty="0" err="1"/>
              <a:t>een</a:t>
            </a:r>
            <a:r>
              <a:rPr lang="en-GB" dirty="0"/>
              <a:t> “mask” over je </a:t>
            </a:r>
            <a:r>
              <a:rPr lang="en-GB" dirty="0" err="1"/>
              <a:t>tabel</a:t>
            </a:r>
            <a:r>
              <a:rPr lang="en-GB" dirty="0"/>
              <a:t> </a:t>
            </a:r>
            <a:r>
              <a:rPr lang="en-GB" dirty="0" err="1"/>
              <a:t>heen</a:t>
            </a:r>
            <a:r>
              <a:rPr lang="en-GB" dirty="0"/>
              <a:t>.</a:t>
            </a:r>
          </a:p>
          <a:p>
            <a:r>
              <a:rPr lang="en-GB" dirty="0" err="1"/>
              <a:t>Dit</a:t>
            </a:r>
            <a:r>
              <a:rPr lang="en-GB" dirty="0"/>
              <a:t> </a:t>
            </a:r>
            <a:r>
              <a:rPr lang="en-GB" dirty="0" err="1"/>
              <a:t>houdt</a:t>
            </a:r>
            <a:r>
              <a:rPr lang="en-GB" dirty="0"/>
              <a:t> </a:t>
            </a:r>
            <a:r>
              <a:rPr lang="en-GB" dirty="0" err="1"/>
              <a:t>alleen</a:t>
            </a:r>
            <a:r>
              <a:rPr lang="en-GB" dirty="0"/>
              <a:t> de </a:t>
            </a:r>
            <a:r>
              <a:rPr lang="en-GB" dirty="0" err="1"/>
              <a:t>rijen</a:t>
            </a:r>
            <a:r>
              <a:rPr lang="en-GB" dirty="0"/>
              <a:t> over </a:t>
            </a:r>
            <a:r>
              <a:rPr lang="en-GB" dirty="0" err="1"/>
              <a:t>waar</a:t>
            </a:r>
            <a:r>
              <a:rPr lang="en-GB" dirty="0"/>
              <a:t> de </a:t>
            </a:r>
            <a:r>
              <a:rPr lang="en-GB" dirty="0" err="1"/>
              <a:t>waarde</a:t>
            </a:r>
            <a:r>
              <a:rPr lang="en-GB" dirty="0"/>
              <a:t> True was.</a:t>
            </a:r>
            <a:br>
              <a:rPr lang="en-GB" dirty="0"/>
            </a:br>
            <a:r>
              <a:rPr lang="en-GB" dirty="0"/>
              <a:t>Dus alle </a:t>
            </a:r>
            <a:r>
              <a:rPr lang="en-GB" dirty="0" err="1"/>
              <a:t>rijen</a:t>
            </a:r>
            <a:r>
              <a:rPr lang="en-GB" dirty="0"/>
              <a:t> </a:t>
            </a:r>
            <a:r>
              <a:rPr lang="en-GB" dirty="0" err="1"/>
              <a:t>waar</a:t>
            </a:r>
            <a:r>
              <a:rPr lang="en-GB" dirty="0"/>
              <a:t> </a:t>
            </a:r>
            <a:r>
              <a:rPr lang="en-GB" dirty="0" err="1"/>
              <a:t>Beheerder</a:t>
            </a:r>
            <a:r>
              <a:rPr lang="en-GB" dirty="0"/>
              <a:t> == "</a:t>
            </a:r>
            <a:r>
              <a:rPr lang="en-GB" dirty="0" err="1"/>
              <a:t>Gemeente</a:t>
            </a:r>
            <a:r>
              <a:rPr lang="en-GB" dirty="0"/>
              <a:t> Amsterdam".</a:t>
            </a:r>
          </a:p>
        </p:txBody>
      </p:sp>
      <p:sp>
        <p:nvSpPr>
          <p:cNvPr id="4" name="Date Placeholder 3">
            <a:extLst>
              <a:ext uri="{FF2B5EF4-FFF2-40B4-BE49-F238E27FC236}">
                <a16:creationId xmlns:a16="http://schemas.microsoft.com/office/drawing/2014/main" id="{057E7DD1-F6AB-C82A-1DD0-595B3276CAC0}"/>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4DE0472-4EA2-9443-C221-9219A1B320D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E099714-033F-A66B-436B-3BB8CB137C72}"/>
              </a:ext>
            </a:extLst>
          </p:cNvPr>
          <p:cNvSpPr>
            <a:spLocks noGrp="1"/>
          </p:cNvSpPr>
          <p:nvPr>
            <p:ph type="sldNum" sz="quarter" idx="12"/>
          </p:nvPr>
        </p:nvSpPr>
        <p:spPr/>
        <p:txBody>
          <a:bodyPr/>
          <a:lstStyle/>
          <a:p>
            <a:pPr algn="l"/>
            <a:r>
              <a:rPr lang="nl-NL"/>
              <a:t>| </a:t>
            </a:r>
            <a:fld id="{6C885DEC-5AE5-4403-A92E-278225061E43}" type="slidenum">
              <a:rPr lang="nl-NL" smtClean="0"/>
              <a:pPr algn="l"/>
              <a:t>95</a:t>
            </a:fld>
            <a:endParaRPr lang="nl-NL" dirty="0"/>
          </a:p>
        </p:txBody>
      </p:sp>
      <p:sp>
        <p:nvSpPr>
          <p:cNvPr id="7" name="Title 1">
            <a:extLst>
              <a:ext uri="{FF2B5EF4-FFF2-40B4-BE49-F238E27FC236}">
                <a16:creationId xmlns:a16="http://schemas.microsoft.com/office/drawing/2014/main" id="{1D218F7C-9400-CEAD-CE85-418E8E03C11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8" name="Picture 7">
            <a:extLst>
              <a:ext uri="{FF2B5EF4-FFF2-40B4-BE49-F238E27FC236}">
                <a16:creationId xmlns:a16="http://schemas.microsoft.com/office/drawing/2014/main" id="{15841377-F4F7-CBBB-01BC-41672A4B7DA7}"/>
              </a:ext>
            </a:extLst>
          </p:cNvPr>
          <p:cNvPicPr>
            <a:picLocks noChangeAspect="1"/>
          </p:cNvPicPr>
          <p:nvPr/>
        </p:nvPicPr>
        <p:blipFill>
          <a:blip r:embed="rId2"/>
          <a:stretch>
            <a:fillRect/>
          </a:stretch>
        </p:blipFill>
        <p:spPr>
          <a:xfrm>
            <a:off x="5657761" y="1275606"/>
            <a:ext cx="3131155" cy="652599"/>
          </a:xfrm>
          <a:prstGeom prst="rect">
            <a:avLst/>
          </a:prstGeom>
        </p:spPr>
      </p:pic>
      <p:pic>
        <p:nvPicPr>
          <p:cNvPr id="9" name="Picture 8">
            <a:extLst>
              <a:ext uri="{FF2B5EF4-FFF2-40B4-BE49-F238E27FC236}">
                <a16:creationId xmlns:a16="http://schemas.microsoft.com/office/drawing/2014/main" id="{687A1A3B-39D0-323A-F83C-B5A287A7C3B8}"/>
              </a:ext>
            </a:extLst>
          </p:cNvPr>
          <p:cNvPicPr>
            <a:picLocks noChangeAspect="1"/>
          </p:cNvPicPr>
          <p:nvPr/>
        </p:nvPicPr>
        <p:blipFill>
          <a:blip r:embed="rId3"/>
          <a:stretch>
            <a:fillRect/>
          </a:stretch>
        </p:blipFill>
        <p:spPr>
          <a:xfrm>
            <a:off x="5796136" y="2282676"/>
            <a:ext cx="1670218" cy="910457"/>
          </a:xfrm>
          <a:prstGeom prst="rect">
            <a:avLst/>
          </a:prstGeom>
        </p:spPr>
      </p:pic>
      <p:pic>
        <p:nvPicPr>
          <p:cNvPr id="10" name="Picture 9">
            <a:extLst>
              <a:ext uri="{FF2B5EF4-FFF2-40B4-BE49-F238E27FC236}">
                <a16:creationId xmlns:a16="http://schemas.microsoft.com/office/drawing/2014/main" id="{FC90F082-2EDF-A8B5-0055-DDEE270352F3}"/>
              </a:ext>
            </a:extLst>
          </p:cNvPr>
          <p:cNvPicPr>
            <a:picLocks noChangeAspect="1"/>
          </p:cNvPicPr>
          <p:nvPr/>
        </p:nvPicPr>
        <p:blipFill>
          <a:blip r:embed="rId4"/>
          <a:stretch>
            <a:fillRect/>
          </a:stretch>
        </p:blipFill>
        <p:spPr>
          <a:xfrm>
            <a:off x="5693925" y="3474194"/>
            <a:ext cx="2590800" cy="787400"/>
          </a:xfrm>
          <a:prstGeom prst="rect">
            <a:avLst/>
          </a:prstGeom>
        </p:spPr>
      </p:pic>
    </p:spTree>
    <p:extLst>
      <p:ext uri="{BB962C8B-B14F-4D97-AF65-F5344CB8AC3E}">
        <p14:creationId xmlns:p14="http://schemas.microsoft.com/office/powerpoint/2010/main" val="2764255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F8E4-850C-1787-30DC-D783ED25FA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CBC5C-C664-52A2-4E75-ABB24897B6F3}"/>
              </a:ext>
            </a:extLst>
          </p:cNvPr>
          <p:cNvSpPr>
            <a:spLocks noGrp="1"/>
          </p:cNvSpPr>
          <p:nvPr>
            <p:ph idx="1"/>
          </p:nvPr>
        </p:nvSpPr>
        <p:spPr>
          <a:xfrm>
            <a:off x="664814" y="1378431"/>
            <a:ext cx="7723609" cy="1985407"/>
          </a:xfrm>
        </p:spPr>
        <p:txBody>
          <a:bodyPr/>
          <a:lstStyle/>
          <a:p>
            <a:r>
              <a:rPr lang="en-GB" dirty="0" err="1"/>
              <a:t>Waardes</a:t>
            </a:r>
            <a:r>
              <a:rPr lang="en-GB" dirty="0"/>
              <a:t> </a:t>
            </a:r>
            <a:r>
              <a:rPr lang="en-GB" dirty="0" err="1"/>
              <a:t>combineren</a:t>
            </a:r>
            <a:r>
              <a:rPr lang="en-GB" dirty="0"/>
              <a:t>, </a:t>
            </a:r>
            <a:r>
              <a:rPr lang="en-GB" dirty="0" err="1"/>
              <a:t>zet</a:t>
            </a:r>
            <a:r>
              <a:rPr lang="en-GB" dirty="0"/>
              <a:t> </a:t>
            </a:r>
            <a:r>
              <a:rPr lang="en-GB" dirty="0" err="1"/>
              <a:t>elke</a:t>
            </a:r>
            <a:r>
              <a:rPr lang="en-GB" dirty="0"/>
              <a:t> </a:t>
            </a:r>
            <a:r>
              <a:rPr lang="en-GB" dirty="0" err="1"/>
              <a:t>vergelijking</a:t>
            </a:r>
            <a:r>
              <a:rPr lang="en-GB" dirty="0"/>
              <a:t>/</a:t>
            </a:r>
            <a:r>
              <a:rPr lang="en-GB" dirty="0" err="1"/>
              <a:t>voorwaarde</a:t>
            </a:r>
            <a:r>
              <a:rPr lang="en-GB" dirty="0"/>
              <a:t> </a:t>
            </a:r>
            <a:r>
              <a:rPr lang="en-GB" dirty="0" err="1"/>
              <a:t>tussen</a:t>
            </a:r>
            <a:r>
              <a:rPr lang="en-GB" dirty="0"/>
              <a:t> </a:t>
            </a:r>
            <a:r>
              <a:rPr lang="en-GB" dirty="0" err="1"/>
              <a:t>haakjes</a:t>
            </a: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9BE6D949-CAED-2290-FFAD-0016B4848BB1}"/>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607E8BF-D66D-5DB5-6A59-7A1D2C68C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BB0D0CD-0543-48D5-7833-A28930C881EE}"/>
              </a:ext>
            </a:extLst>
          </p:cNvPr>
          <p:cNvSpPr>
            <a:spLocks noGrp="1"/>
          </p:cNvSpPr>
          <p:nvPr>
            <p:ph type="sldNum" sz="quarter" idx="12"/>
          </p:nvPr>
        </p:nvSpPr>
        <p:spPr/>
        <p:txBody>
          <a:bodyPr/>
          <a:lstStyle/>
          <a:p>
            <a:pPr algn="l"/>
            <a:r>
              <a:rPr lang="nl-NL"/>
              <a:t>| </a:t>
            </a:r>
            <a:fld id="{6C885DEC-5AE5-4403-A92E-278225061E43}" type="slidenum">
              <a:rPr lang="nl-NL" smtClean="0"/>
              <a:pPr algn="l"/>
              <a:t>96</a:t>
            </a:fld>
            <a:endParaRPr lang="nl-NL" dirty="0"/>
          </a:p>
        </p:txBody>
      </p:sp>
      <p:sp>
        <p:nvSpPr>
          <p:cNvPr id="7" name="Title 1">
            <a:extLst>
              <a:ext uri="{FF2B5EF4-FFF2-40B4-BE49-F238E27FC236}">
                <a16:creationId xmlns:a16="http://schemas.microsoft.com/office/drawing/2014/main" id="{BD91D65E-84CE-0F4B-00C2-998601D5FAF1}"/>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2" name="Picture 1">
            <a:extLst>
              <a:ext uri="{FF2B5EF4-FFF2-40B4-BE49-F238E27FC236}">
                <a16:creationId xmlns:a16="http://schemas.microsoft.com/office/drawing/2014/main" id="{59F79B9F-6642-5931-0B6B-5C0308483D19}"/>
              </a:ext>
            </a:extLst>
          </p:cNvPr>
          <p:cNvPicPr>
            <a:picLocks noChangeAspect="1"/>
          </p:cNvPicPr>
          <p:nvPr/>
        </p:nvPicPr>
        <p:blipFill>
          <a:blip r:embed="rId2"/>
          <a:stretch>
            <a:fillRect/>
          </a:stretch>
        </p:blipFill>
        <p:spPr>
          <a:xfrm>
            <a:off x="755576" y="1710015"/>
            <a:ext cx="2197100" cy="1219200"/>
          </a:xfrm>
          <a:prstGeom prst="rect">
            <a:avLst/>
          </a:prstGeom>
        </p:spPr>
      </p:pic>
      <p:pic>
        <p:nvPicPr>
          <p:cNvPr id="11" name="Picture 10">
            <a:extLst>
              <a:ext uri="{FF2B5EF4-FFF2-40B4-BE49-F238E27FC236}">
                <a16:creationId xmlns:a16="http://schemas.microsoft.com/office/drawing/2014/main" id="{556A7E3F-9502-A3FB-5B51-34E933F8C96E}"/>
              </a:ext>
            </a:extLst>
          </p:cNvPr>
          <p:cNvPicPr>
            <a:picLocks noChangeAspect="1"/>
          </p:cNvPicPr>
          <p:nvPr/>
        </p:nvPicPr>
        <p:blipFill>
          <a:blip r:embed="rId3"/>
          <a:stretch>
            <a:fillRect/>
          </a:stretch>
        </p:blipFill>
        <p:spPr>
          <a:xfrm>
            <a:off x="611560" y="3090843"/>
            <a:ext cx="5588000" cy="1638300"/>
          </a:xfrm>
          <a:prstGeom prst="rect">
            <a:avLst/>
          </a:prstGeom>
        </p:spPr>
      </p:pic>
    </p:spTree>
    <p:extLst>
      <p:ext uri="{BB962C8B-B14F-4D97-AF65-F5344CB8AC3E}">
        <p14:creationId xmlns:p14="http://schemas.microsoft.com/office/powerpoint/2010/main" val="2698471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2798-6337-D6D0-2633-70C5B95E36A4}"/>
              </a:ext>
            </a:extLst>
          </p:cNvPr>
          <p:cNvSpPr>
            <a:spLocks noGrp="1"/>
          </p:cNvSpPr>
          <p:nvPr>
            <p:ph type="title"/>
          </p:nvPr>
        </p:nvSpPr>
        <p:spPr/>
        <p:txBody>
          <a:bodyPr/>
          <a:lstStyle/>
          <a:p>
            <a:r>
              <a:rPr lang="en-NL" dirty="0"/>
              <a:t>Pandas</a:t>
            </a:r>
            <a:br>
              <a:rPr lang="en-NL" dirty="0"/>
            </a:br>
            <a:r>
              <a:rPr lang="en-NL" dirty="0"/>
              <a:t>Recap</a:t>
            </a:r>
          </a:p>
        </p:txBody>
      </p:sp>
      <p:graphicFrame>
        <p:nvGraphicFramePr>
          <p:cNvPr id="15" name="Content Placeholder 14">
            <a:extLst>
              <a:ext uri="{FF2B5EF4-FFF2-40B4-BE49-F238E27FC236}">
                <a16:creationId xmlns:a16="http://schemas.microsoft.com/office/drawing/2014/main" id="{74F5A6D0-682A-A551-624B-6F6B5ED98742}"/>
              </a:ext>
            </a:extLst>
          </p:cNvPr>
          <p:cNvGraphicFramePr>
            <a:graphicFrameLocks noGrp="1"/>
          </p:cNvGraphicFramePr>
          <p:nvPr>
            <p:ph idx="1"/>
            <p:extLst>
              <p:ext uri="{D42A27DB-BD31-4B8C-83A1-F6EECF244321}">
                <p14:modId xmlns:p14="http://schemas.microsoft.com/office/powerpoint/2010/main" val="940749682"/>
              </p:ext>
            </p:extLst>
          </p:nvPr>
        </p:nvGraphicFramePr>
        <p:xfrm>
          <a:off x="2671205" y="676653"/>
          <a:ext cx="5400600" cy="4325592"/>
        </p:xfrm>
        <a:graphic>
          <a:graphicData uri="http://schemas.openxmlformats.org/drawingml/2006/table">
            <a:tbl>
              <a:tblPr/>
              <a:tblGrid>
                <a:gridCol w="1800200">
                  <a:extLst>
                    <a:ext uri="{9D8B030D-6E8A-4147-A177-3AD203B41FA5}">
                      <a16:colId xmlns:a16="http://schemas.microsoft.com/office/drawing/2014/main" val="1883308693"/>
                    </a:ext>
                  </a:extLst>
                </a:gridCol>
                <a:gridCol w="1800200">
                  <a:extLst>
                    <a:ext uri="{9D8B030D-6E8A-4147-A177-3AD203B41FA5}">
                      <a16:colId xmlns:a16="http://schemas.microsoft.com/office/drawing/2014/main" val="1764615900"/>
                    </a:ext>
                  </a:extLst>
                </a:gridCol>
                <a:gridCol w="1800200">
                  <a:extLst>
                    <a:ext uri="{9D8B030D-6E8A-4147-A177-3AD203B41FA5}">
                      <a16:colId xmlns:a16="http://schemas.microsoft.com/office/drawing/2014/main" val="3641106908"/>
                    </a:ext>
                  </a:extLst>
                </a:gridCol>
              </a:tblGrid>
              <a:tr h="248189">
                <a:tc>
                  <a:txBody>
                    <a:bodyPr/>
                    <a:lstStyle/>
                    <a:p>
                      <a:r>
                        <a:rPr lang="en-GB" sz="900" b="1" dirty="0" err="1"/>
                        <a:t>Onderwerp</a:t>
                      </a:r>
                      <a:endParaRPr lang="en-GB" sz="900" b="1" dirty="0"/>
                    </a:p>
                  </a:txBody>
                  <a:tcPr marL="17137" marR="17137" marT="8569" marB="8569" anchor="ctr">
                    <a:lnL>
                      <a:noFill/>
                    </a:lnL>
                    <a:lnR>
                      <a:noFill/>
                    </a:lnR>
                    <a:lnT>
                      <a:noFill/>
                    </a:lnT>
                    <a:lnB>
                      <a:noFill/>
                    </a:lnB>
                    <a:noFill/>
                  </a:tcPr>
                </a:tc>
                <a:tc>
                  <a:txBody>
                    <a:bodyPr/>
                    <a:lstStyle/>
                    <a:p>
                      <a:r>
                        <a:rPr lang="en-GB" sz="900" b="1" dirty="0" err="1"/>
                        <a:t>Samenvattend</a:t>
                      </a:r>
                      <a:endParaRPr lang="en-GB" sz="900" b="1" dirty="0"/>
                    </a:p>
                  </a:txBody>
                  <a:tcPr marL="17137" marR="17137" marT="8569" marB="8569" anchor="ctr">
                    <a:lnL>
                      <a:noFill/>
                    </a:lnL>
                    <a:lnR>
                      <a:noFill/>
                    </a:lnR>
                    <a:lnT>
                      <a:noFill/>
                    </a:lnT>
                    <a:lnB>
                      <a:noFill/>
                    </a:lnB>
                    <a:noFill/>
                  </a:tcPr>
                </a:tc>
                <a:tc>
                  <a:txBody>
                    <a:bodyPr/>
                    <a:lstStyle/>
                    <a:p>
                      <a:r>
                        <a:rPr lang="en-GB" sz="900" b="1" dirty="0" err="1"/>
                        <a:t>Voorbeeld</a:t>
                      </a:r>
                      <a:endParaRPr lang="en-GB" sz="900" b="1" dirty="0"/>
                    </a:p>
                  </a:txBody>
                  <a:tcPr marL="17137" marR="17137" marT="8569" marB="8569" anchor="ctr">
                    <a:lnL>
                      <a:noFill/>
                    </a:lnL>
                    <a:lnR>
                      <a:noFill/>
                    </a:lnR>
                    <a:lnT>
                      <a:noFill/>
                    </a:lnT>
                    <a:lnB>
                      <a:noFill/>
                    </a:lnB>
                    <a:noFill/>
                  </a:tcPr>
                </a:tc>
                <a:extLst>
                  <a:ext uri="{0D108BD9-81ED-4DB2-BD59-A6C34878D82A}">
                    <a16:rowId xmlns:a16="http://schemas.microsoft.com/office/drawing/2014/main" val="846971630"/>
                  </a:ext>
                </a:extLst>
              </a:tr>
              <a:tr h="780025">
                <a:tc>
                  <a:txBody>
                    <a:bodyPr/>
                    <a:lstStyle/>
                    <a:p>
                      <a:r>
                        <a:rPr lang="en-GB" sz="900" b="1" dirty="0"/>
                        <a:t>Wat is Pandas?</a:t>
                      </a:r>
                      <a:endParaRPr lang="en-GB" sz="900" dirty="0"/>
                    </a:p>
                  </a:txBody>
                  <a:tcPr marL="17137" marR="17137" marT="8569" marB="8569" anchor="ctr">
                    <a:lnL>
                      <a:noFill/>
                    </a:lnL>
                    <a:lnR>
                      <a:noFill/>
                    </a:lnR>
                    <a:lnT>
                      <a:noFill/>
                    </a:lnT>
                    <a:lnB>
                      <a:noFill/>
                    </a:lnB>
                    <a:noFill/>
                  </a:tcPr>
                </a:tc>
                <a:tc>
                  <a:txBody>
                    <a:bodyPr/>
                    <a:lstStyle/>
                    <a:p>
                      <a:r>
                        <a:rPr lang="en-GB" sz="900"/>
                        <a:t>Pandas is een Python-bibliotheek om tabellen met data (zoals Excel) te analyseren en bewerken. Het maakt data-analyse veel sneller en overzichtelijker.</a:t>
                      </a:r>
                    </a:p>
                  </a:txBody>
                  <a:tcPr marL="17137" marR="17137" marT="8569" marB="8569" anchor="ctr">
                    <a:lnL>
                      <a:noFill/>
                    </a:lnL>
                    <a:lnR>
                      <a:noFill/>
                    </a:lnR>
                    <a:lnT>
                      <a:noFill/>
                    </a:lnT>
                    <a:lnB>
                      <a:noFill/>
                    </a:lnB>
                    <a:noFill/>
                  </a:tcPr>
                </a:tc>
                <a:tc>
                  <a:txBody>
                    <a:bodyPr/>
                    <a:lstStyle/>
                    <a:p>
                      <a:r>
                        <a:rPr lang="en-GB" sz="900"/>
                        <a:t>Laat een Excel-tabel zien en daarna dezelfde data als DataFrame in Jupyter.</a:t>
                      </a:r>
                    </a:p>
                  </a:txBody>
                  <a:tcPr marL="17137" marR="17137" marT="8569" marB="8569" anchor="ctr">
                    <a:lnL>
                      <a:noFill/>
                    </a:lnL>
                    <a:lnR>
                      <a:noFill/>
                    </a:lnR>
                    <a:lnT>
                      <a:noFill/>
                    </a:lnT>
                    <a:lnB>
                      <a:noFill/>
                    </a:lnB>
                    <a:noFill/>
                  </a:tcPr>
                </a:tc>
                <a:extLst>
                  <a:ext uri="{0D108BD9-81ED-4DB2-BD59-A6C34878D82A}">
                    <a16:rowId xmlns:a16="http://schemas.microsoft.com/office/drawing/2014/main" val="3074375839"/>
                  </a:ext>
                </a:extLst>
              </a:tr>
              <a:tr h="567291">
                <a:tc>
                  <a:txBody>
                    <a:bodyPr/>
                    <a:lstStyle/>
                    <a:p>
                      <a:r>
                        <a:rPr lang="en-GB" sz="900" b="1"/>
                        <a:t>Series &amp; DataFrame</a:t>
                      </a:r>
                      <a:endParaRPr lang="en-GB" sz="900"/>
                    </a:p>
                  </a:txBody>
                  <a:tcPr marL="17137" marR="17137" marT="8569" marB="8569" anchor="ctr">
                    <a:lnL>
                      <a:noFill/>
                    </a:lnL>
                    <a:lnR>
                      <a:noFill/>
                    </a:lnR>
                    <a:lnT>
                      <a:noFill/>
                    </a:lnT>
                    <a:lnB>
                      <a:noFill/>
                    </a:lnB>
                    <a:noFill/>
                  </a:tcPr>
                </a:tc>
                <a:tc>
                  <a:txBody>
                    <a:bodyPr/>
                    <a:lstStyle/>
                    <a:p>
                      <a:r>
                        <a:rPr lang="en-GB" sz="900" dirty="0" err="1"/>
                        <a:t>Een</a:t>
                      </a:r>
                      <a:r>
                        <a:rPr lang="en-GB" sz="900" dirty="0"/>
                        <a:t> </a:t>
                      </a:r>
                      <a:r>
                        <a:rPr lang="en-GB" sz="900" i="1" dirty="0"/>
                        <a:t>Series</a:t>
                      </a:r>
                      <a:r>
                        <a:rPr lang="en-GB" sz="900" dirty="0"/>
                        <a:t> is </a:t>
                      </a:r>
                      <a:r>
                        <a:rPr lang="en-GB" sz="900" dirty="0" err="1"/>
                        <a:t>één</a:t>
                      </a:r>
                      <a:r>
                        <a:rPr lang="en-GB" sz="900" dirty="0"/>
                        <a:t> </a:t>
                      </a:r>
                      <a:r>
                        <a:rPr lang="en-GB" sz="900" dirty="0" err="1"/>
                        <a:t>kolom</a:t>
                      </a:r>
                      <a:r>
                        <a:rPr lang="en-GB" sz="900" dirty="0"/>
                        <a:t> met </a:t>
                      </a:r>
                      <a:r>
                        <a:rPr lang="en-GB" sz="900" dirty="0" err="1"/>
                        <a:t>een</a:t>
                      </a:r>
                      <a:r>
                        <a:rPr lang="en-GB" sz="900" dirty="0"/>
                        <a:t> naam. </a:t>
                      </a:r>
                      <a:r>
                        <a:rPr lang="en-GB" sz="900" dirty="0" err="1"/>
                        <a:t>Een</a:t>
                      </a:r>
                      <a:r>
                        <a:rPr lang="en-GB" sz="900" dirty="0"/>
                        <a:t> </a:t>
                      </a:r>
                      <a:r>
                        <a:rPr lang="en-GB" sz="900" i="1" dirty="0" err="1"/>
                        <a:t>DataFrame</a:t>
                      </a:r>
                      <a:r>
                        <a:rPr lang="en-GB" sz="900" dirty="0"/>
                        <a:t> is </a:t>
                      </a:r>
                      <a:r>
                        <a:rPr lang="en-GB" sz="900" dirty="0" err="1"/>
                        <a:t>een</a:t>
                      </a:r>
                      <a:r>
                        <a:rPr lang="en-GB" sz="900" dirty="0"/>
                        <a:t> </a:t>
                      </a:r>
                      <a:r>
                        <a:rPr lang="en-GB" sz="900" dirty="0" err="1"/>
                        <a:t>verzameling</a:t>
                      </a:r>
                      <a:r>
                        <a:rPr lang="en-GB" sz="900" dirty="0"/>
                        <a:t> van </a:t>
                      </a:r>
                      <a:r>
                        <a:rPr lang="en-GB" sz="900" dirty="0" err="1"/>
                        <a:t>zulke</a:t>
                      </a:r>
                      <a:r>
                        <a:rPr lang="en-GB" sz="900" dirty="0"/>
                        <a:t> </a:t>
                      </a:r>
                      <a:r>
                        <a:rPr lang="en-GB" sz="900" dirty="0" err="1"/>
                        <a:t>kolommen</a:t>
                      </a:r>
                      <a:r>
                        <a:rPr lang="en-GB" sz="900" dirty="0"/>
                        <a:t>.</a:t>
                      </a:r>
                    </a:p>
                  </a:txBody>
                  <a:tcPr marL="17137" marR="17137" marT="8569" marB="8569" anchor="ctr">
                    <a:lnL>
                      <a:noFill/>
                    </a:lnL>
                    <a:lnR>
                      <a:noFill/>
                    </a:lnR>
                    <a:lnT>
                      <a:noFill/>
                    </a:lnT>
                    <a:lnB>
                      <a:noFill/>
                    </a:lnB>
                    <a:noFill/>
                  </a:tcPr>
                </a:tc>
                <a:tc>
                  <a:txBody>
                    <a:bodyPr/>
                    <a:lstStyle/>
                    <a:p>
                      <a:r>
                        <a:rPr lang="en-GB" sz="900"/>
                        <a:t>Toon type(df['kolom']) en type(df).</a:t>
                      </a:r>
                    </a:p>
                  </a:txBody>
                  <a:tcPr marL="17137" marR="17137" marT="8569" marB="8569" anchor="ctr">
                    <a:lnL>
                      <a:noFill/>
                    </a:lnL>
                    <a:lnR>
                      <a:noFill/>
                    </a:lnR>
                    <a:lnT>
                      <a:noFill/>
                    </a:lnT>
                    <a:lnB>
                      <a:noFill/>
                    </a:lnB>
                    <a:noFill/>
                  </a:tcPr>
                </a:tc>
                <a:extLst>
                  <a:ext uri="{0D108BD9-81ED-4DB2-BD59-A6C34878D82A}">
                    <a16:rowId xmlns:a16="http://schemas.microsoft.com/office/drawing/2014/main" val="521800622"/>
                  </a:ext>
                </a:extLst>
              </a:tr>
              <a:tr h="780025">
                <a:tc>
                  <a:txBody>
                    <a:bodyPr/>
                    <a:lstStyle/>
                    <a:p>
                      <a:r>
                        <a:rPr lang="en-GB" sz="900" b="1"/>
                        <a:t>Index &amp; kolomnamen</a:t>
                      </a:r>
                      <a:endParaRPr lang="en-GB" sz="900"/>
                    </a:p>
                  </a:txBody>
                  <a:tcPr marL="17137" marR="17137" marT="8569" marB="8569" anchor="ctr">
                    <a:lnL>
                      <a:noFill/>
                    </a:lnL>
                    <a:lnR>
                      <a:noFill/>
                    </a:lnR>
                    <a:lnT>
                      <a:noFill/>
                    </a:lnT>
                    <a:lnB>
                      <a:noFill/>
                    </a:lnB>
                    <a:noFill/>
                  </a:tcPr>
                </a:tc>
                <a:tc>
                  <a:txBody>
                    <a:bodyPr/>
                    <a:lstStyle/>
                    <a:p>
                      <a:r>
                        <a:rPr lang="en-GB" sz="900"/>
                        <a:t>Elke rij heeft een index (vergelijkbaar met rijnummers in Excel). Kolommen hebben namen. Pandas gebruikt die labels om snel te selecteren.</a:t>
                      </a:r>
                    </a:p>
                  </a:txBody>
                  <a:tcPr marL="17137" marR="17137" marT="8569" marB="8569" anchor="ctr">
                    <a:lnL>
                      <a:noFill/>
                    </a:lnL>
                    <a:lnR>
                      <a:noFill/>
                    </a:lnR>
                    <a:lnT>
                      <a:noFill/>
                    </a:lnT>
                    <a:lnB>
                      <a:noFill/>
                    </a:lnB>
                    <a:noFill/>
                  </a:tcPr>
                </a:tc>
                <a:tc>
                  <a:txBody>
                    <a:bodyPr/>
                    <a:lstStyle/>
                    <a:p>
                      <a:r>
                        <a:rPr lang="en-GB" sz="900"/>
                        <a:t>Toon df.index en df.columns.</a:t>
                      </a:r>
                    </a:p>
                  </a:txBody>
                  <a:tcPr marL="17137" marR="17137" marT="8569" marB="8569" anchor="ctr">
                    <a:lnL>
                      <a:noFill/>
                    </a:lnL>
                    <a:lnR>
                      <a:noFill/>
                    </a:lnR>
                    <a:lnT>
                      <a:noFill/>
                    </a:lnT>
                    <a:lnB>
                      <a:noFill/>
                    </a:lnB>
                    <a:noFill/>
                  </a:tcPr>
                </a:tc>
                <a:extLst>
                  <a:ext uri="{0D108BD9-81ED-4DB2-BD59-A6C34878D82A}">
                    <a16:rowId xmlns:a16="http://schemas.microsoft.com/office/drawing/2014/main" val="1320109094"/>
                  </a:ext>
                </a:extLst>
              </a:tr>
              <a:tr h="567291">
                <a:tc>
                  <a:txBody>
                    <a:bodyPr/>
                    <a:lstStyle/>
                    <a:p>
                      <a:r>
                        <a:rPr lang="en-GB" sz="900" b="1"/>
                        <a:t>Data types</a:t>
                      </a:r>
                      <a:endParaRPr lang="en-GB" sz="900"/>
                    </a:p>
                  </a:txBody>
                  <a:tcPr marL="17137" marR="17137" marT="8569" marB="8569" anchor="ctr">
                    <a:lnL>
                      <a:noFill/>
                    </a:lnL>
                    <a:lnR>
                      <a:noFill/>
                    </a:lnR>
                    <a:lnT>
                      <a:noFill/>
                    </a:lnT>
                    <a:lnB>
                      <a:noFill/>
                    </a:lnB>
                    <a:noFill/>
                  </a:tcPr>
                </a:tc>
                <a:tc>
                  <a:txBody>
                    <a:bodyPr/>
                    <a:lstStyle/>
                    <a:p>
                      <a:r>
                        <a:rPr lang="en-GB" sz="900"/>
                        <a:t>Pandas herkent automatisch typen (tekst, getallen, datums). Dat bepaalt wat je ermee kunt doen.</a:t>
                      </a:r>
                    </a:p>
                  </a:txBody>
                  <a:tcPr marL="17137" marR="17137" marT="8569" marB="8569" anchor="ctr">
                    <a:lnL>
                      <a:noFill/>
                    </a:lnL>
                    <a:lnR>
                      <a:noFill/>
                    </a:lnR>
                    <a:lnT>
                      <a:noFill/>
                    </a:lnT>
                    <a:lnB>
                      <a:noFill/>
                    </a:lnB>
                    <a:noFill/>
                  </a:tcPr>
                </a:tc>
                <a:tc>
                  <a:txBody>
                    <a:bodyPr/>
                    <a:lstStyle/>
                    <a:p>
                      <a:r>
                        <a:rPr lang="en-GB" sz="900"/>
                        <a:t>Toon df.dtypes en leg uit wat “object”, “int64” en “float64” betekenen.</a:t>
                      </a:r>
                    </a:p>
                  </a:txBody>
                  <a:tcPr marL="17137" marR="17137" marT="8569" marB="8569" anchor="ctr">
                    <a:lnL>
                      <a:noFill/>
                    </a:lnL>
                    <a:lnR>
                      <a:noFill/>
                    </a:lnR>
                    <a:lnT>
                      <a:noFill/>
                    </a:lnT>
                    <a:lnB>
                      <a:noFill/>
                    </a:lnB>
                    <a:noFill/>
                  </a:tcPr>
                </a:tc>
                <a:extLst>
                  <a:ext uri="{0D108BD9-81ED-4DB2-BD59-A6C34878D82A}">
                    <a16:rowId xmlns:a16="http://schemas.microsoft.com/office/drawing/2014/main" val="3514587475"/>
                  </a:ext>
                </a:extLst>
              </a:tr>
              <a:tr h="567291">
                <a:tc>
                  <a:txBody>
                    <a:bodyPr/>
                    <a:lstStyle/>
                    <a:p>
                      <a:r>
                        <a:rPr lang="en-GB" sz="900" b="1"/>
                        <a:t>Method chaining</a:t>
                      </a:r>
                      <a:endParaRPr lang="en-GB" sz="900"/>
                    </a:p>
                  </a:txBody>
                  <a:tcPr marL="17137" marR="17137" marT="8569" marB="8569" anchor="ctr">
                    <a:lnL>
                      <a:noFill/>
                    </a:lnL>
                    <a:lnR>
                      <a:noFill/>
                    </a:lnR>
                    <a:lnT>
                      <a:noFill/>
                    </a:lnT>
                    <a:lnB>
                      <a:noFill/>
                    </a:lnB>
                    <a:noFill/>
                  </a:tcPr>
                </a:tc>
                <a:tc>
                  <a:txBody>
                    <a:bodyPr/>
                    <a:lstStyle/>
                    <a:p>
                      <a:r>
                        <a:rPr lang="en-GB" sz="900"/>
                        <a:t>Je kunt bewerkingen combineren (ketenen) zoals df.dropna().sort_values('kolom').</a:t>
                      </a:r>
                    </a:p>
                  </a:txBody>
                  <a:tcPr marL="17137" marR="17137" marT="8569" marB="8569" anchor="ctr">
                    <a:lnL>
                      <a:noFill/>
                    </a:lnL>
                    <a:lnR>
                      <a:noFill/>
                    </a:lnR>
                    <a:lnT>
                      <a:noFill/>
                    </a:lnT>
                    <a:lnB>
                      <a:noFill/>
                    </a:lnB>
                    <a:noFill/>
                  </a:tcPr>
                </a:tc>
                <a:tc>
                  <a:txBody>
                    <a:bodyPr/>
                    <a:lstStyle/>
                    <a:p>
                      <a:r>
                        <a:rPr lang="en-GB" sz="900"/>
                        <a:t>Laat zien hoe meerdere stappen samen één nette analyse vormen.</a:t>
                      </a:r>
                    </a:p>
                  </a:txBody>
                  <a:tcPr marL="17137" marR="17137" marT="8569" marB="8569" anchor="ctr">
                    <a:lnL>
                      <a:noFill/>
                    </a:lnL>
                    <a:lnR>
                      <a:noFill/>
                    </a:lnR>
                    <a:lnT>
                      <a:noFill/>
                    </a:lnT>
                    <a:lnB>
                      <a:noFill/>
                    </a:lnB>
                    <a:noFill/>
                  </a:tcPr>
                </a:tc>
                <a:extLst>
                  <a:ext uri="{0D108BD9-81ED-4DB2-BD59-A6C34878D82A}">
                    <a16:rowId xmlns:a16="http://schemas.microsoft.com/office/drawing/2014/main" val="2733018934"/>
                  </a:ext>
                </a:extLst>
              </a:tr>
              <a:tr h="354557">
                <a:tc>
                  <a:txBody>
                    <a:bodyPr/>
                    <a:lstStyle/>
                    <a:p>
                      <a:r>
                        <a:rPr lang="en-GB" sz="900" b="1"/>
                        <a:t>Filtering en selectie</a:t>
                      </a:r>
                      <a:endParaRPr lang="en-GB" sz="900"/>
                    </a:p>
                  </a:txBody>
                  <a:tcPr marL="17137" marR="17137" marT="8569" marB="8569" anchor="ctr">
                    <a:lnL>
                      <a:noFill/>
                    </a:lnL>
                    <a:lnR>
                      <a:noFill/>
                    </a:lnR>
                    <a:lnT>
                      <a:noFill/>
                    </a:lnT>
                    <a:lnB>
                      <a:noFill/>
                    </a:lnB>
                    <a:noFill/>
                  </a:tcPr>
                </a:tc>
                <a:tc>
                  <a:txBody>
                    <a:bodyPr/>
                    <a:lstStyle/>
                    <a:p>
                      <a:r>
                        <a:rPr lang="en-GB" sz="900"/>
                        <a:t>Je kunt rijen kiezen op basis van voorwaarden, net als filters in Excel.</a:t>
                      </a:r>
                    </a:p>
                  </a:txBody>
                  <a:tcPr marL="17137" marR="17137" marT="8569" marB="8569" anchor="ctr">
                    <a:lnL>
                      <a:noFill/>
                    </a:lnL>
                    <a:lnR>
                      <a:noFill/>
                    </a:lnR>
                    <a:lnT>
                      <a:noFill/>
                    </a:lnT>
                    <a:lnB>
                      <a:noFill/>
                    </a:lnB>
                    <a:noFill/>
                  </a:tcPr>
                </a:tc>
                <a:tc>
                  <a:txBody>
                    <a:bodyPr/>
                    <a:lstStyle/>
                    <a:p>
                      <a:r>
                        <a:rPr lang="en-GB" sz="900"/>
                        <a:t>Demonstreer df[df['kolom'] == 'waarde'].</a:t>
                      </a:r>
                    </a:p>
                  </a:txBody>
                  <a:tcPr marL="17137" marR="17137" marT="8569" marB="8569" anchor="ctr">
                    <a:lnL>
                      <a:noFill/>
                    </a:lnL>
                    <a:lnR>
                      <a:noFill/>
                    </a:lnR>
                    <a:lnT>
                      <a:noFill/>
                    </a:lnT>
                    <a:lnB>
                      <a:noFill/>
                    </a:lnB>
                    <a:noFill/>
                  </a:tcPr>
                </a:tc>
                <a:extLst>
                  <a:ext uri="{0D108BD9-81ED-4DB2-BD59-A6C34878D82A}">
                    <a16:rowId xmlns:a16="http://schemas.microsoft.com/office/drawing/2014/main" val="2732960658"/>
                  </a:ext>
                </a:extLst>
              </a:tr>
              <a:tr h="460923">
                <a:tc>
                  <a:txBody>
                    <a:bodyPr/>
                    <a:lstStyle/>
                    <a:p>
                      <a:r>
                        <a:rPr lang="en-GB" sz="900" b="1" dirty="0" err="1"/>
                        <a:t>Waarom</a:t>
                      </a:r>
                      <a:r>
                        <a:rPr lang="en-GB" sz="900" b="1" dirty="0"/>
                        <a:t> Pandas </a:t>
                      </a:r>
                      <a:r>
                        <a:rPr lang="en-GB" sz="900" b="1" dirty="0" err="1"/>
                        <a:t>i.p.v</a:t>
                      </a:r>
                      <a:r>
                        <a:rPr lang="en-GB" sz="900" b="1" dirty="0"/>
                        <a:t>. Excel</a:t>
                      </a:r>
                      <a:endParaRPr lang="en-GB" sz="900" dirty="0"/>
                    </a:p>
                  </a:txBody>
                  <a:tcPr marL="17137" marR="17137" marT="8569" marB="8569" anchor="ctr">
                    <a:lnL>
                      <a:noFill/>
                    </a:lnL>
                    <a:lnR>
                      <a:noFill/>
                    </a:lnR>
                    <a:lnT>
                      <a:noFill/>
                    </a:lnT>
                    <a:lnB>
                      <a:noFill/>
                    </a:lnB>
                    <a:noFill/>
                  </a:tcPr>
                </a:tc>
                <a:tc>
                  <a:txBody>
                    <a:bodyPr/>
                    <a:lstStyle/>
                    <a:p>
                      <a:r>
                        <a:rPr lang="en-GB" sz="900"/>
                        <a:t>Sneller, herhaalbaar, beter voor grote datasets, geen handwerk.</a:t>
                      </a:r>
                    </a:p>
                  </a:txBody>
                  <a:tcPr marL="17137" marR="17137" marT="8569" marB="8569" anchor="ctr">
                    <a:lnL>
                      <a:noFill/>
                    </a:lnL>
                    <a:lnR>
                      <a:noFill/>
                    </a:lnR>
                    <a:lnT>
                      <a:noFill/>
                    </a:lnT>
                    <a:lnB>
                      <a:noFill/>
                    </a:lnB>
                    <a:noFill/>
                  </a:tcPr>
                </a:tc>
                <a:tc>
                  <a:txBody>
                    <a:bodyPr/>
                    <a:lstStyle/>
                    <a:p>
                      <a:r>
                        <a:rPr lang="en-GB" sz="900" dirty="0" err="1"/>
                        <a:t>Herbruikbare</a:t>
                      </a:r>
                      <a:r>
                        <a:rPr lang="en-GB" sz="900" dirty="0"/>
                        <a:t> code </a:t>
                      </a:r>
                      <a:r>
                        <a:rPr lang="en-GB" sz="900" dirty="0" err="1"/>
                        <a:t>voor</a:t>
                      </a:r>
                      <a:r>
                        <a:rPr lang="en-GB" sz="900" dirty="0"/>
                        <a:t> </a:t>
                      </a:r>
                      <a:r>
                        <a:rPr lang="en-GB" sz="900" dirty="0" err="1"/>
                        <a:t>datacleaning</a:t>
                      </a:r>
                      <a:endParaRPr lang="en-GB" sz="900" dirty="0"/>
                    </a:p>
                  </a:txBody>
                  <a:tcPr marL="17137" marR="17137" marT="8569" marB="8569" anchor="ctr">
                    <a:lnL>
                      <a:noFill/>
                    </a:lnL>
                    <a:lnR>
                      <a:noFill/>
                    </a:lnR>
                    <a:lnT>
                      <a:noFill/>
                    </a:lnT>
                    <a:lnB>
                      <a:noFill/>
                    </a:lnB>
                    <a:noFill/>
                  </a:tcPr>
                </a:tc>
                <a:extLst>
                  <a:ext uri="{0D108BD9-81ED-4DB2-BD59-A6C34878D82A}">
                    <a16:rowId xmlns:a16="http://schemas.microsoft.com/office/drawing/2014/main" val="4123384505"/>
                  </a:ext>
                </a:extLst>
              </a:tr>
            </a:tbl>
          </a:graphicData>
        </a:graphic>
      </p:graphicFrame>
      <p:sp>
        <p:nvSpPr>
          <p:cNvPr id="4" name="Date Placeholder 3">
            <a:extLst>
              <a:ext uri="{FF2B5EF4-FFF2-40B4-BE49-F238E27FC236}">
                <a16:creationId xmlns:a16="http://schemas.microsoft.com/office/drawing/2014/main" id="{373A2596-7A9B-9244-B390-FB59413F37BD}"/>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02F14A77-BF2D-5496-EE35-71F8B1ACDAA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94DC7D1-853E-7806-8676-88190CD91E61}"/>
              </a:ext>
            </a:extLst>
          </p:cNvPr>
          <p:cNvSpPr>
            <a:spLocks noGrp="1"/>
          </p:cNvSpPr>
          <p:nvPr>
            <p:ph type="sldNum" sz="quarter" idx="12"/>
          </p:nvPr>
        </p:nvSpPr>
        <p:spPr/>
        <p:txBody>
          <a:bodyPr/>
          <a:lstStyle/>
          <a:p>
            <a:pPr algn="l"/>
            <a:r>
              <a:rPr lang="nl-NL"/>
              <a:t>| </a:t>
            </a:r>
            <a:fld id="{6C885DEC-5AE5-4403-A92E-278225061E43}" type="slidenum">
              <a:rPr lang="nl-NL" smtClean="0"/>
              <a:pPr algn="l"/>
              <a:t>97</a:t>
            </a:fld>
            <a:endParaRPr lang="nl-NL" dirty="0"/>
          </a:p>
        </p:txBody>
      </p:sp>
    </p:spTree>
    <p:extLst>
      <p:ext uri="{BB962C8B-B14F-4D97-AF65-F5344CB8AC3E}">
        <p14:creationId xmlns:p14="http://schemas.microsoft.com/office/powerpoint/2010/main" val="698447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130BD45-BD29-7CC7-0A09-80BB2D4DE746}"/>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EF5B5C0-7F3B-3878-E206-91BC9AC2CE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C938223-947E-66EC-D8D2-1CE3088ADCE0}"/>
              </a:ext>
            </a:extLst>
          </p:cNvPr>
          <p:cNvSpPr>
            <a:spLocks noGrp="1"/>
          </p:cNvSpPr>
          <p:nvPr>
            <p:ph type="sldNum" sz="quarter" idx="12"/>
          </p:nvPr>
        </p:nvSpPr>
        <p:spPr/>
        <p:txBody>
          <a:bodyPr/>
          <a:lstStyle/>
          <a:p>
            <a:pPr algn="l"/>
            <a:r>
              <a:rPr lang="nl-NL"/>
              <a:t>| </a:t>
            </a:r>
            <a:fld id="{6C885DEC-5AE5-4403-A92E-278225061E43}" type="slidenum">
              <a:rPr lang="nl-NL" smtClean="0"/>
              <a:pPr algn="l"/>
              <a:t>98</a:t>
            </a:fld>
            <a:endParaRPr lang="nl-NL" dirty="0"/>
          </a:p>
        </p:txBody>
      </p:sp>
      <p:graphicFrame>
        <p:nvGraphicFramePr>
          <p:cNvPr id="7" name="Table 6">
            <a:extLst>
              <a:ext uri="{FF2B5EF4-FFF2-40B4-BE49-F238E27FC236}">
                <a16:creationId xmlns:a16="http://schemas.microsoft.com/office/drawing/2014/main" id="{78EF0BC1-CEA6-22C6-84C7-F2BBEAD1469B}"/>
              </a:ext>
            </a:extLst>
          </p:cNvPr>
          <p:cNvGraphicFramePr>
            <a:graphicFrameLocks noGrp="1"/>
          </p:cNvGraphicFramePr>
          <p:nvPr>
            <p:extLst>
              <p:ext uri="{D42A27DB-BD31-4B8C-83A1-F6EECF244321}">
                <p14:modId xmlns:p14="http://schemas.microsoft.com/office/powerpoint/2010/main" val="2560349019"/>
              </p:ext>
            </p:extLst>
          </p:nvPr>
        </p:nvGraphicFramePr>
        <p:xfrm>
          <a:off x="971599" y="1347614"/>
          <a:ext cx="6912769" cy="3575577"/>
        </p:xfrm>
        <a:graphic>
          <a:graphicData uri="http://schemas.openxmlformats.org/drawingml/2006/table">
            <a:tbl>
              <a:tblPr/>
              <a:tblGrid>
                <a:gridCol w="1520809">
                  <a:extLst>
                    <a:ext uri="{9D8B030D-6E8A-4147-A177-3AD203B41FA5}">
                      <a16:colId xmlns:a16="http://schemas.microsoft.com/office/drawing/2014/main" val="3945916909"/>
                    </a:ext>
                  </a:extLst>
                </a:gridCol>
                <a:gridCol w="3087704">
                  <a:extLst>
                    <a:ext uri="{9D8B030D-6E8A-4147-A177-3AD203B41FA5}">
                      <a16:colId xmlns:a16="http://schemas.microsoft.com/office/drawing/2014/main" val="2630734826"/>
                    </a:ext>
                  </a:extLst>
                </a:gridCol>
                <a:gridCol w="2304256">
                  <a:extLst>
                    <a:ext uri="{9D8B030D-6E8A-4147-A177-3AD203B41FA5}">
                      <a16:colId xmlns:a16="http://schemas.microsoft.com/office/drawing/2014/main" val="2503614177"/>
                    </a:ext>
                  </a:extLst>
                </a:gridCol>
              </a:tblGrid>
              <a:tr h="126538">
                <a:tc>
                  <a:txBody>
                    <a:bodyPr/>
                    <a:lstStyle/>
                    <a:p>
                      <a:r>
                        <a:rPr lang="en-GB" sz="900" b="1" dirty="0" err="1"/>
                        <a:t>Categorie</a:t>
                      </a:r>
                      <a:endParaRPr lang="en-GB" sz="900" b="1" dirty="0"/>
                    </a:p>
                  </a:txBody>
                  <a:tcPr marL="16334" marR="16334" marT="8167" marB="8167" anchor="ctr">
                    <a:lnL>
                      <a:noFill/>
                    </a:lnL>
                    <a:lnR>
                      <a:noFill/>
                    </a:lnR>
                    <a:lnT>
                      <a:noFill/>
                    </a:lnT>
                    <a:lnB>
                      <a:noFill/>
                    </a:lnB>
                    <a:noFill/>
                  </a:tcPr>
                </a:tc>
                <a:tc>
                  <a:txBody>
                    <a:bodyPr/>
                    <a:lstStyle/>
                    <a:p>
                      <a:r>
                        <a:rPr lang="en-GB" sz="900" b="1" dirty="0"/>
                        <a:t>Methode(s)</a:t>
                      </a:r>
                    </a:p>
                  </a:txBody>
                  <a:tcPr marL="16334" marR="16334" marT="8167" marB="8167" anchor="ctr">
                    <a:lnL>
                      <a:noFill/>
                    </a:lnL>
                    <a:lnR>
                      <a:noFill/>
                    </a:lnR>
                    <a:lnT>
                      <a:noFill/>
                    </a:lnT>
                    <a:lnB>
                      <a:noFill/>
                    </a:lnB>
                    <a:noFill/>
                  </a:tcPr>
                </a:tc>
                <a:tc>
                  <a:txBody>
                    <a:bodyPr/>
                    <a:lstStyle/>
                    <a:p>
                      <a:r>
                        <a:rPr lang="en-GB" sz="900" b="1" dirty="0" err="1"/>
                        <a:t>Beschrijving</a:t>
                      </a:r>
                      <a:r>
                        <a:rPr lang="en-GB" sz="900" b="1" dirty="0"/>
                        <a:t> / </a:t>
                      </a:r>
                      <a:r>
                        <a:rPr lang="en-GB" sz="900" b="1" dirty="0" err="1"/>
                        <a:t>Gebruik</a:t>
                      </a:r>
                      <a:endParaRPr lang="en-GB" sz="900" b="1" dirty="0"/>
                    </a:p>
                  </a:txBody>
                  <a:tcPr marL="16334" marR="16334" marT="8167" marB="8167" anchor="ctr">
                    <a:lnL>
                      <a:noFill/>
                    </a:lnL>
                    <a:lnR>
                      <a:noFill/>
                    </a:lnR>
                    <a:lnT>
                      <a:noFill/>
                    </a:lnT>
                    <a:lnB>
                      <a:noFill/>
                    </a:lnB>
                    <a:noFill/>
                  </a:tcPr>
                </a:tc>
                <a:extLst>
                  <a:ext uri="{0D108BD9-81ED-4DB2-BD59-A6C34878D82A}">
                    <a16:rowId xmlns:a16="http://schemas.microsoft.com/office/drawing/2014/main" val="1784717804"/>
                  </a:ext>
                </a:extLst>
              </a:tr>
              <a:tr h="268985">
                <a:tc>
                  <a:txBody>
                    <a:bodyPr/>
                    <a:lstStyle/>
                    <a:p>
                      <a:r>
                        <a:rPr lang="en-GB" sz="900" b="1"/>
                        <a:t>Data aanmaken</a:t>
                      </a:r>
                      <a:endParaRPr lang="en-GB" sz="900"/>
                    </a:p>
                  </a:txBody>
                  <a:tcPr marL="16334" marR="16334" marT="8167" marB="8167" anchor="ctr">
                    <a:lnL>
                      <a:noFill/>
                    </a:lnL>
                    <a:lnR>
                      <a:noFill/>
                    </a:lnR>
                    <a:lnT>
                      <a:noFill/>
                    </a:lnT>
                    <a:lnB>
                      <a:noFill/>
                    </a:lnB>
                    <a:noFill/>
                  </a:tcPr>
                </a:tc>
                <a:tc>
                  <a:txBody>
                    <a:bodyPr/>
                    <a:lstStyle/>
                    <a:p>
                      <a:r>
                        <a:rPr lang="en-GB" sz="900"/>
                        <a:t>pd.DataFrame(), pd.Series(), pd.read_csv(), pd.read_excel()</a:t>
                      </a:r>
                    </a:p>
                  </a:txBody>
                  <a:tcPr marL="16334" marR="16334" marT="8167" marB="8167" anchor="ctr">
                    <a:lnL>
                      <a:noFill/>
                    </a:lnL>
                    <a:lnR>
                      <a:noFill/>
                    </a:lnR>
                    <a:lnT>
                      <a:noFill/>
                    </a:lnT>
                    <a:lnB>
                      <a:noFill/>
                    </a:lnB>
                    <a:noFill/>
                  </a:tcPr>
                </a:tc>
                <a:tc>
                  <a:txBody>
                    <a:bodyPr/>
                    <a:lstStyle/>
                    <a:p>
                      <a:r>
                        <a:rPr lang="en-GB" sz="900" dirty="0"/>
                        <a:t>Maak </a:t>
                      </a:r>
                      <a:r>
                        <a:rPr lang="en-GB" sz="900" dirty="0" err="1"/>
                        <a:t>een</a:t>
                      </a:r>
                      <a:r>
                        <a:rPr lang="en-GB" sz="900" dirty="0"/>
                        <a:t> </a:t>
                      </a:r>
                      <a:r>
                        <a:rPr lang="en-GB" sz="900" dirty="0" err="1"/>
                        <a:t>DataFrame</a:t>
                      </a:r>
                      <a:r>
                        <a:rPr lang="en-GB" sz="900" dirty="0"/>
                        <a:t> of </a:t>
                      </a:r>
                      <a:r>
                        <a:rPr lang="en-GB" sz="900" dirty="0" err="1"/>
                        <a:t>importeer</a:t>
                      </a:r>
                      <a:r>
                        <a:rPr lang="en-GB" sz="900" dirty="0"/>
                        <a:t> data </a:t>
                      </a:r>
                      <a:r>
                        <a:rPr lang="en-GB" sz="900" dirty="0" err="1"/>
                        <a:t>uit</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2693424510"/>
                  </a:ext>
                </a:extLst>
              </a:tr>
              <a:tr h="349679">
                <a:tc>
                  <a:txBody>
                    <a:bodyPr/>
                    <a:lstStyle/>
                    <a:p>
                      <a:r>
                        <a:rPr lang="en-GB" sz="900" b="1"/>
                        <a:t>Data verkennen</a:t>
                      </a:r>
                      <a:endParaRPr lang="en-GB" sz="900"/>
                    </a:p>
                  </a:txBody>
                  <a:tcPr marL="16334" marR="16334" marT="8167" marB="8167" anchor="ctr">
                    <a:lnL>
                      <a:noFill/>
                    </a:lnL>
                    <a:lnR>
                      <a:noFill/>
                    </a:lnR>
                    <a:lnT>
                      <a:noFill/>
                    </a:lnT>
                    <a:lnB>
                      <a:noFill/>
                    </a:lnB>
                    <a:noFill/>
                  </a:tcPr>
                </a:tc>
                <a:tc>
                  <a:txBody>
                    <a:bodyPr/>
                    <a:lstStyle/>
                    <a:p>
                      <a:r>
                        <a:rPr lang="en-GB" sz="900"/>
                        <a:t>df.head(), df.tail(), df.info(), df.describe(), df.shape, df.columns, df.dtypes</a:t>
                      </a:r>
                    </a:p>
                  </a:txBody>
                  <a:tcPr marL="16334" marR="16334" marT="8167" marB="8167" anchor="ctr">
                    <a:lnL>
                      <a:noFill/>
                    </a:lnL>
                    <a:lnR>
                      <a:noFill/>
                    </a:lnR>
                    <a:lnT>
                      <a:noFill/>
                    </a:lnT>
                    <a:lnB>
                      <a:noFill/>
                    </a:lnB>
                    <a:noFill/>
                  </a:tcPr>
                </a:tc>
                <a:tc>
                  <a:txBody>
                    <a:bodyPr/>
                    <a:lstStyle/>
                    <a:p>
                      <a:r>
                        <a:rPr lang="en-GB" sz="900"/>
                        <a:t>Krijg snel inzicht in de structuur, grootte en datatypes van je dataset.</a:t>
                      </a:r>
                    </a:p>
                  </a:txBody>
                  <a:tcPr marL="16334" marR="16334" marT="8167" marB="8167" anchor="ctr">
                    <a:lnL>
                      <a:noFill/>
                    </a:lnL>
                    <a:lnR>
                      <a:noFill/>
                    </a:lnR>
                    <a:lnT>
                      <a:noFill/>
                    </a:lnT>
                    <a:lnB>
                      <a:noFill/>
                    </a:lnB>
                    <a:noFill/>
                  </a:tcPr>
                </a:tc>
                <a:extLst>
                  <a:ext uri="{0D108BD9-81ED-4DB2-BD59-A6C34878D82A}">
                    <a16:rowId xmlns:a16="http://schemas.microsoft.com/office/drawing/2014/main" val="681727779"/>
                  </a:ext>
                </a:extLst>
              </a:tr>
              <a:tr h="268985">
                <a:tc>
                  <a:txBody>
                    <a:bodyPr/>
                    <a:lstStyle/>
                    <a:p>
                      <a:r>
                        <a:rPr lang="en-GB" sz="900" b="1"/>
                        <a:t>Data selecteren</a:t>
                      </a:r>
                      <a:endParaRPr lang="en-GB" sz="900"/>
                    </a:p>
                  </a:txBody>
                  <a:tcPr marL="16334" marR="16334" marT="8167" marB="8167" anchor="ctr">
                    <a:lnL>
                      <a:noFill/>
                    </a:lnL>
                    <a:lnR>
                      <a:noFill/>
                    </a:lnR>
                    <a:lnT>
                      <a:noFill/>
                    </a:lnT>
                    <a:lnB>
                      <a:noFill/>
                    </a:lnB>
                    <a:noFill/>
                  </a:tcPr>
                </a:tc>
                <a:tc>
                  <a:txBody>
                    <a:bodyPr/>
                    <a:lstStyle/>
                    <a:p>
                      <a:r>
                        <a:rPr lang="en-GB" sz="900" dirty="0" err="1"/>
                        <a:t>df</a:t>
                      </a:r>
                      <a:r>
                        <a:rPr lang="en-GB" sz="900" dirty="0"/>
                        <a:t>['</a:t>
                      </a:r>
                      <a:r>
                        <a:rPr lang="en-GB" sz="900" dirty="0" err="1"/>
                        <a:t>kolom</a:t>
                      </a:r>
                      <a:r>
                        <a:rPr lang="en-GB" sz="900" dirty="0"/>
                        <a:t>'], </a:t>
                      </a:r>
                      <a:r>
                        <a:rPr lang="en-GB" sz="900" dirty="0" err="1"/>
                        <a:t>df</a:t>
                      </a:r>
                      <a:r>
                        <a:rPr lang="en-GB" sz="900" dirty="0"/>
                        <a:t>[['kolom1','kolom2']], </a:t>
                      </a:r>
                      <a:r>
                        <a:rPr lang="en-GB" sz="900" dirty="0" err="1"/>
                        <a:t>df.loc</a:t>
                      </a:r>
                      <a:r>
                        <a:rPr lang="en-GB" sz="900" dirty="0"/>
                        <a:t>[], </a:t>
                      </a:r>
                      <a:r>
                        <a:rPr lang="en-GB" sz="900" dirty="0" err="1"/>
                        <a:t>df.iloc</a:t>
                      </a:r>
                      <a:r>
                        <a:rPr lang="en-GB" sz="900" dirty="0"/>
                        <a:t>[], </a:t>
                      </a:r>
                      <a:r>
                        <a:rPr lang="en-GB" sz="900" dirty="0" err="1"/>
                        <a:t>df.query</a:t>
                      </a:r>
                      <a:r>
                        <a:rPr lang="en-GB" sz="900" dirty="0"/>
                        <a:t>()</a:t>
                      </a:r>
                    </a:p>
                  </a:txBody>
                  <a:tcPr marL="16334" marR="16334" marT="8167" marB="8167" anchor="ctr">
                    <a:lnL>
                      <a:noFill/>
                    </a:lnL>
                    <a:lnR>
                      <a:noFill/>
                    </a:lnR>
                    <a:lnT>
                      <a:noFill/>
                    </a:lnT>
                    <a:lnB>
                      <a:noFill/>
                    </a:lnB>
                    <a:noFill/>
                  </a:tcPr>
                </a:tc>
                <a:tc>
                  <a:txBody>
                    <a:bodyPr/>
                    <a:lstStyle/>
                    <a:p>
                      <a:r>
                        <a:rPr lang="en-GB" sz="900"/>
                        <a:t>Selecteer kolommen of rijen op naam, positie of met een query.</a:t>
                      </a:r>
                    </a:p>
                  </a:txBody>
                  <a:tcPr marL="16334" marR="16334" marT="8167" marB="8167" anchor="ctr">
                    <a:lnL>
                      <a:noFill/>
                    </a:lnL>
                    <a:lnR>
                      <a:noFill/>
                    </a:lnR>
                    <a:lnT>
                      <a:noFill/>
                    </a:lnT>
                    <a:lnB>
                      <a:noFill/>
                    </a:lnB>
                    <a:noFill/>
                  </a:tcPr>
                </a:tc>
                <a:extLst>
                  <a:ext uri="{0D108BD9-81ED-4DB2-BD59-A6C34878D82A}">
                    <a16:rowId xmlns:a16="http://schemas.microsoft.com/office/drawing/2014/main" val="2703290886"/>
                  </a:ext>
                </a:extLst>
              </a:tr>
              <a:tr h="268985">
                <a:tc>
                  <a:txBody>
                    <a:bodyPr/>
                    <a:lstStyle/>
                    <a:p>
                      <a:r>
                        <a:rPr lang="en-GB" sz="900" b="1"/>
                        <a:t>Filteren / Condities</a:t>
                      </a:r>
                      <a:endParaRPr lang="en-GB" sz="900"/>
                    </a:p>
                  </a:txBody>
                  <a:tcPr marL="16334" marR="16334" marT="8167" marB="8167" anchor="ctr">
                    <a:lnL>
                      <a:noFill/>
                    </a:lnL>
                    <a:lnR>
                      <a:noFill/>
                    </a:lnR>
                    <a:lnT>
                      <a:noFill/>
                    </a:lnT>
                    <a:lnB>
                      <a:noFill/>
                    </a:lnB>
                    <a:noFill/>
                  </a:tcPr>
                </a:tc>
                <a:tc>
                  <a:txBody>
                    <a:bodyPr/>
                    <a:lstStyle/>
                    <a:p>
                      <a:r>
                        <a:rPr lang="en-GB" sz="900"/>
                        <a:t>df[df['kolom'] == waarde], df[df['kolom'].isin([...])], df.query('kolom &gt; 5')</a:t>
                      </a:r>
                    </a:p>
                  </a:txBody>
                  <a:tcPr marL="16334" marR="16334" marT="8167" marB="8167" anchor="ctr">
                    <a:lnL>
                      <a:noFill/>
                    </a:lnL>
                    <a:lnR>
                      <a:noFill/>
                    </a:lnR>
                    <a:lnT>
                      <a:noFill/>
                    </a:lnT>
                    <a:lnB>
                      <a:noFill/>
                    </a:lnB>
                    <a:noFill/>
                  </a:tcPr>
                </a:tc>
                <a:tc>
                  <a:txBody>
                    <a:bodyPr/>
                    <a:lstStyle/>
                    <a:p>
                      <a:r>
                        <a:rPr lang="en-GB" sz="900"/>
                        <a:t>Filter rijen op basis van voorwaarden.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186111606"/>
                  </a:ext>
                </a:extLst>
              </a:tr>
              <a:tr h="188289">
                <a:tc>
                  <a:txBody>
                    <a:bodyPr/>
                    <a:lstStyle/>
                    <a:p>
                      <a:r>
                        <a:rPr lang="en-GB" sz="900" b="1"/>
                        <a:t>Sorteren</a:t>
                      </a:r>
                      <a:endParaRPr lang="en-GB" sz="900"/>
                    </a:p>
                  </a:txBody>
                  <a:tcPr marL="16334" marR="16334" marT="8167" marB="8167" anchor="ctr">
                    <a:lnL>
                      <a:noFill/>
                    </a:lnL>
                    <a:lnR>
                      <a:noFill/>
                    </a:lnR>
                    <a:lnT>
                      <a:noFill/>
                    </a:lnT>
                    <a:lnB>
                      <a:noFill/>
                    </a:lnB>
                    <a:noFill/>
                  </a:tcPr>
                </a:tc>
                <a:tc>
                  <a:txBody>
                    <a:bodyPr/>
                    <a:lstStyle/>
                    <a:p>
                      <a:r>
                        <a:rPr lang="en-GB" sz="900"/>
                        <a:t>df.sort_values(by='kolom'), df.sort_index()</a:t>
                      </a:r>
                    </a:p>
                  </a:txBody>
                  <a:tcPr marL="16334" marR="16334" marT="8167" marB="8167" anchor="ctr">
                    <a:lnL>
                      <a:noFill/>
                    </a:lnL>
                    <a:lnR>
                      <a:noFill/>
                    </a:lnR>
                    <a:lnT>
                      <a:noFill/>
                    </a:lnT>
                    <a:lnB>
                      <a:noFill/>
                    </a:lnB>
                    <a:noFill/>
                  </a:tcPr>
                </a:tc>
                <a:tc>
                  <a:txBody>
                    <a:bodyPr/>
                    <a:lstStyle/>
                    <a:p>
                      <a:r>
                        <a:rPr lang="en-GB" sz="900"/>
                        <a:t>Sorteer rijen op kolomwaarden of index.</a:t>
                      </a:r>
                    </a:p>
                  </a:txBody>
                  <a:tcPr marL="16334" marR="16334" marT="8167" marB="8167" anchor="ctr">
                    <a:lnL>
                      <a:noFill/>
                    </a:lnL>
                    <a:lnR>
                      <a:noFill/>
                    </a:lnR>
                    <a:lnT>
                      <a:noFill/>
                    </a:lnT>
                    <a:lnB>
                      <a:noFill/>
                    </a:lnB>
                    <a:noFill/>
                  </a:tcPr>
                </a:tc>
                <a:extLst>
                  <a:ext uri="{0D108BD9-81ED-4DB2-BD59-A6C34878D82A}">
                    <a16:rowId xmlns:a16="http://schemas.microsoft.com/office/drawing/2014/main" val="2236802306"/>
                  </a:ext>
                </a:extLst>
              </a:tr>
              <a:tr h="349679">
                <a:tc>
                  <a:txBody>
                    <a:bodyPr/>
                    <a:lstStyle/>
                    <a:p>
                      <a:r>
                        <a:rPr lang="en-GB" sz="900" b="1"/>
                        <a:t>Groeperen &amp; aggregeren</a:t>
                      </a:r>
                      <a:endParaRPr lang="en-GB" sz="900"/>
                    </a:p>
                  </a:txBody>
                  <a:tcPr marL="16334" marR="16334" marT="8167" marB="8167" anchor="ctr">
                    <a:lnL>
                      <a:noFill/>
                    </a:lnL>
                    <a:lnR>
                      <a:noFill/>
                    </a:lnR>
                    <a:lnT>
                      <a:noFill/>
                    </a:lnT>
                    <a:lnB>
                      <a:noFill/>
                    </a:lnB>
                    <a:noFill/>
                  </a:tcPr>
                </a:tc>
                <a:tc>
                  <a:txBody>
                    <a:bodyPr/>
                    <a:lstStyle/>
                    <a:p>
                      <a:r>
                        <a:rPr lang="en-GB" sz="900"/>
                        <a:t>df.mean(), df.sum(), df.count(), df.groupby('kolom').agg(...)</a:t>
                      </a:r>
                    </a:p>
                  </a:txBody>
                  <a:tcPr marL="16334" marR="16334" marT="8167" marB="8167" anchor="ctr">
                    <a:lnL>
                      <a:noFill/>
                    </a:lnL>
                    <a:lnR>
                      <a:noFill/>
                    </a:lnR>
                    <a:lnT>
                      <a:noFill/>
                    </a:lnT>
                    <a:lnB>
                      <a:noFill/>
                    </a:lnB>
                    <a:noFill/>
                  </a:tcPr>
                </a:tc>
                <a:tc>
                  <a:txBody>
                    <a:bodyPr/>
                    <a:lstStyle/>
                    <a:p>
                      <a:r>
                        <a:rPr lang="en-GB" sz="900"/>
                        <a:t>Bereken gemiddelden, sommen of telwaarden per groep.</a:t>
                      </a:r>
                    </a:p>
                  </a:txBody>
                  <a:tcPr marL="16334" marR="16334" marT="8167" marB="8167" anchor="ctr">
                    <a:lnL>
                      <a:noFill/>
                    </a:lnL>
                    <a:lnR>
                      <a:noFill/>
                    </a:lnR>
                    <a:lnT>
                      <a:noFill/>
                    </a:lnT>
                    <a:lnB>
                      <a:noFill/>
                    </a:lnB>
                    <a:noFill/>
                  </a:tcPr>
                </a:tc>
                <a:extLst>
                  <a:ext uri="{0D108BD9-81ED-4DB2-BD59-A6C34878D82A}">
                    <a16:rowId xmlns:a16="http://schemas.microsoft.com/office/drawing/2014/main" val="1764608327"/>
                  </a:ext>
                </a:extLst>
              </a:tr>
              <a:tr h="349679">
                <a:tc>
                  <a:txBody>
                    <a:bodyPr/>
                    <a:lstStyle/>
                    <a:p>
                      <a:r>
                        <a:rPr lang="en-GB" sz="900" b="1"/>
                        <a:t>Data wijzigen</a:t>
                      </a:r>
                      <a:endParaRPr lang="en-GB" sz="900"/>
                    </a:p>
                  </a:txBody>
                  <a:tcPr marL="16334" marR="16334" marT="8167" marB="8167" anchor="ctr">
                    <a:lnL>
                      <a:noFill/>
                    </a:lnL>
                    <a:lnR>
                      <a:noFill/>
                    </a:lnR>
                    <a:lnT>
                      <a:noFill/>
                    </a:lnT>
                    <a:lnB>
                      <a:noFill/>
                    </a:lnB>
                    <a:noFill/>
                  </a:tcPr>
                </a:tc>
                <a:tc>
                  <a:txBody>
                    <a:bodyPr/>
                    <a:lstStyle/>
                    <a:p>
                      <a:r>
                        <a:rPr lang="en-GB" sz="900"/>
                        <a:t>df.rename(), df.drop(), df.assign(), df.replace()</a:t>
                      </a:r>
                    </a:p>
                  </a:txBody>
                  <a:tcPr marL="16334" marR="16334" marT="8167" marB="8167" anchor="ctr">
                    <a:lnL>
                      <a:noFill/>
                    </a:lnL>
                    <a:lnR>
                      <a:noFill/>
                    </a:lnR>
                    <a:lnT>
                      <a:noFill/>
                    </a:lnT>
                    <a:lnB>
                      <a:noFill/>
                    </a:lnB>
                    <a:noFill/>
                  </a:tcPr>
                </a:tc>
                <a:tc>
                  <a:txBody>
                    <a:bodyPr/>
                    <a:lstStyle/>
                    <a:p>
                      <a:r>
                        <a:rPr lang="en-GB" sz="900"/>
                        <a:t>Hernoem kolommen, verwijder rijen, voeg kolommen toe of vervang 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2221545013"/>
                  </a:ext>
                </a:extLst>
              </a:tr>
              <a:tr h="268985">
                <a:tc>
                  <a:txBody>
                    <a:bodyPr/>
                    <a:lstStyle/>
                    <a:p>
                      <a:r>
                        <a:rPr lang="en-GB" sz="900" b="1"/>
                        <a:t>Ontbrekende waarden</a:t>
                      </a:r>
                      <a:endParaRPr lang="en-GB" sz="900"/>
                    </a:p>
                  </a:txBody>
                  <a:tcPr marL="16334" marR="16334" marT="8167" marB="8167" anchor="ctr">
                    <a:lnL>
                      <a:noFill/>
                    </a:lnL>
                    <a:lnR>
                      <a:noFill/>
                    </a:lnR>
                    <a:lnT>
                      <a:noFill/>
                    </a:lnT>
                    <a:lnB>
                      <a:noFill/>
                    </a:lnB>
                    <a:noFill/>
                  </a:tcPr>
                </a:tc>
                <a:tc>
                  <a:txBody>
                    <a:bodyPr/>
                    <a:lstStyle/>
                    <a:p>
                      <a:r>
                        <a:rPr lang="en-GB" sz="900"/>
                        <a:t>df.isna(), df.fillna(), df.dropna()</a:t>
                      </a:r>
                    </a:p>
                  </a:txBody>
                  <a:tcPr marL="16334" marR="16334" marT="8167" marB="8167" anchor="ctr">
                    <a:lnL>
                      <a:noFill/>
                    </a:lnL>
                    <a:lnR>
                      <a:noFill/>
                    </a:lnR>
                    <a:lnT>
                      <a:noFill/>
                    </a:lnT>
                    <a:lnB>
                      <a:noFill/>
                    </a:lnB>
                    <a:noFill/>
                  </a:tcPr>
                </a:tc>
                <a:tc>
                  <a:txBody>
                    <a:bodyPr/>
                    <a:lstStyle/>
                    <a:p>
                      <a:r>
                        <a:rPr lang="en-GB" sz="900"/>
                        <a:t>Controleer of vul ontbrekende waarden aan.</a:t>
                      </a:r>
                    </a:p>
                  </a:txBody>
                  <a:tcPr marL="16334" marR="16334" marT="8167" marB="8167" anchor="ctr">
                    <a:lnL>
                      <a:noFill/>
                    </a:lnL>
                    <a:lnR>
                      <a:noFill/>
                    </a:lnR>
                    <a:lnT>
                      <a:noFill/>
                    </a:lnT>
                    <a:lnB>
                      <a:noFill/>
                    </a:lnB>
                    <a:noFill/>
                  </a:tcPr>
                </a:tc>
                <a:extLst>
                  <a:ext uri="{0D108BD9-81ED-4DB2-BD59-A6C34878D82A}">
                    <a16:rowId xmlns:a16="http://schemas.microsoft.com/office/drawing/2014/main" val="3075009060"/>
                  </a:ext>
                </a:extLst>
              </a:tr>
              <a:tr h="188289">
                <a:tc>
                  <a:txBody>
                    <a:bodyPr/>
                    <a:lstStyle/>
                    <a:p>
                      <a:r>
                        <a:rPr lang="en-GB" sz="900" b="1"/>
                        <a:t>Samenvoegen / combineren</a:t>
                      </a:r>
                      <a:endParaRPr lang="en-GB" sz="900"/>
                    </a:p>
                  </a:txBody>
                  <a:tcPr marL="16334" marR="16334" marT="8167" marB="8167" anchor="ctr">
                    <a:lnL>
                      <a:noFill/>
                    </a:lnL>
                    <a:lnR>
                      <a:noFill/>
                    </a:lnR>
                    <a:lnT>
                      <a:noFill/>
                    </a:lnT>
                    <a:lnB>
                      <a:noFill/>
                    </a:lnB>
                    <a:noFill/>
                  </a:tcPr>
                </a:tc>
                <a:tc>
                  <a:txBody>
                    <a:bodyPr/>
                    <a:lstStyle/>
                    <a:p>
                      <a:r>
                        <a:rPr lang="en-GB" sz="900"/>
                        <a:t>pd.concat(), pd.merge()</a:t>
                      </a:r>
                    </a:p>
                  </a:txBody>
                  <a:tcPr marL="16334" marR="16334" marT="8167" marB="8167" anchor="ctr">
                    <a:lnL>
                      <a:noFill/>
                    </a:lnL>
                    <a:lnR>
                      <a:noFill/>
                    </a:lnR>
                    <a:lnT>
                      <a:noFill/>
                    </a:lnT>
                    <a:lnB>
                      <a:noFill/>
                    </a:lnB>
                    <a:noFill/>
                  </a:tcPr>
                </a:tc>
                <a:tc>
                  <a:txBody>
                    <a:bodyPr/>
                    <a:lstStyle/>
                    <a:p>
                      <a:r>
                        <a:rPr lang="en-GB" sz="900"/>
                        <a:t>Combineer meerdere DataFrames.</a:t>
                      </a:r>
                    </a:p>
                  </a:txBody>
                  <a:tcPr marL="16334" marR="16334" marT="8167" marB="8167" anchor="ctr">
                    <a:lnL>
                      <a:noFill/>
                    </a:lnL>
                    <a:lnR>
                      <a:noFill/>
                    </a:lnR>
                    <a:lnT>
                      <a:noFill/>
                    </a:lnT>
                    <a:lnB>
                      <a:noFill/>
                    </a:lnB>
                    <a:noFill/>
                  </a:tcPr>
                </a:tc>
                <a:extLst>
                  <a:ext uri="{0D108BD9-81ED-4DB2-BD59-A6C34878D82A}">
                    <a16:rowId xmlns:a16="http://schemas.microsoft.com/office/drawing/2014/main" val="3517380337"/>
                  </a:ext>
                </a:extLst>
              </a:tr>
              <a:tr h="188289">
                <a:tc>
                  <a:txBody>
                    <a:bodyPr/>
                    <a:lstStyle/>
                    <a:p>
                      <a:r>
                        <a:rPr lang="en-GB" sz="900" b="1"/>
                        <a:t>Herschikken (reshaping)</a:t>
                      </a:r>
                      <a:endParaRPr lang="en-GB" sz="900"/>
                    </a:p>
                  </a:txBody>
                  <a:tcPr marL="16334" marR="16334" marT="8167" marB="8167" anchor="ctr">
                    <a:lnL>
                      <a:noFill/>
                    </a:lnL>
                    <a:lnR>
                      <a:noFill/>
                    </a:lnR>
                    <a:lnT>
                      <a:noFill/>
                    </a:lnT>
                    <a:lnB>
                      <a:noFill/>
                    </a:lnB>
                    <a:noFill/>
                  </a:tcPr>
                </a:tc>
                <a:tc>
                  <a:txBody>
                    <a:bodyPr/>
                    <a:lstStyle/>
                    <a:p>
                      <a:r>
                        <a:rPr lang="en-GB" sz="900"/>
                        <a:t>df.pivot(), df.melt(), df.stack(), df.unstack()</a:t>
                      </a:r>
                    </a:p>
                  </a:txBody>
                  <a:tcPr marL="16334" marR="16334" marT="8167" marB="8167" anchor="ctr">
                    <a:lnL>
                      <a:noFill/>
                    </a:lnL>
                    <a:lnR>
                      <a:noFill/>
                    </a:lnR>
                    <a:lnT>
                      <a:noFill/>
                    </a:lnT>
                    <a:lnB>
                      <a:noFill/>
                    </a:lnB>
                    <a:noFill/>
                  </a:tcPr>
                </a:tc>
                <a:tc>
                  <a:txBody>
                    <a:bodyPr/>
                    <a:lstStyle/>
                    <a:p>
                      <a:r>
                        <a:rPr lang="en-GB" sz="900"/>
                        <a:t>Verander de vorm of structuur van je data.</a:t>
                      </a:r>
                    </a:p>
                  </a:txBody>
                  <a:tcPr marL="16334" marR="16334" marT="8167" marB="8167" anchor="ctr">
                    <a:lnL>
                      <a:noFill/>
                    </a:lnL>
                    <a:lnR>
                      <a:noFill/>
                    </a:lnR>
                    <a:lnT>
                      <a:noFill/>
                    </a:lnT>
                    <a:lnB>
                      <a:noFill/>
                    </a:lnB>
                    <a:noFill/>
                  </a:tcPr>
                </a:tc>
                <a:extLst>
                  <a:ext uri="{0D108BD9-81ED-4DB2-BD59-A6C34878D82A}">
                    <a16:rowId xmlns:a16="http://schemas.microsoft.com/office/drawing/2014/main" val="799554911"/>
                  </a:ext>
                </a:extLst>
              </a:tr>
              <a:tr h="268985">
                <a:tc>
                  <a:txBody>
                    <a:bodyPr/>
                    <a:lstStyle/>
                    <a:p>
                      <a:r>
                        <a:rPr lang="en-GB" sz="900" b="1"/>
                        <a:t>Tekstbewerkingen</a:t>
                      </a:r>
                      <a:endParaRPr lang="en-GB" sz="900"/>
                    </a:p>
                  </a:txBody>
                  <a:tcPr marL="16334" marR="16334" marT="8167" marB="8167" anchor="ctr">
                    <a:lnL>
                      <a:noFill/>
                    </a:lnL>
                    <a:lnR>
                      <a:noFill/>
                    </a:lnR>
                    <a:lnT>
                      <a:noFill/>
                    </a:lnT>
                    <a:lnB>
                      <a:noFill/>
                    </a:lnB>
                    <a:noFill/>
                  </a:tcPr>
                </a:tc>
                <a:tc>
                  <a:txBody>
                    <a:bodyPr/>
                    <a:lstStyle/>
                    <a:p>
                      <a:r>
                        <a:rPr lang="en-GB" sz="900"/>
                        <a:t>df['kolom'].str.lower(), df['kolom'].str.contains('patroon')</a:t>
                      </a:r>
                    </a:p>
                  </a:txBody>
                  <a:tcPr marL="16334" marR="16334" marT="8167" marB="8167" anchor="ctr">
                    <a:lnL>
                      <a:noFill/>
                    </a:lnL>
                    <a:lnR>
                      <a:noFill/>
                    </a:lnR>
                    <a:lnT>
                      <a:noFill/>
                    </a:lnT>
                    <a:lnB>
                      <a:noFill/>
                    </a:lnB>
                    <a:noFill/>
                  </a:tcPr>
                </a:tc>
                <a:tc>
                  <a:txBody>
                    <a:bodyPr/>
                    <a:lstStyle/>
                    <a:p>
                      <a:r>
                        <a:rPr lang="en-GB" sz="900"/>
                        <a:t>Pas vectorized string-functies toe op kolommen.</a:t>
                      </a:r>
                    </a:p>
                  </a:txBody>
                  <a:tcPr marL="16334" marR="16334" marT="8167" marB="8167" anchor="ctr">
                    <a:lnL>
                      <a:noFill/>
                    </a:lnL>
                    <a:lnR>
                      <a:noFill/>
                    </a:lnR>
                    <a:lnT>
                      <a:noFill/>
                    </a:lnT>
                    <a:lnB>
                      <a:noFill/>
                    </a:lnB>
                    <a:noFill/>
                  </a:tcPr>
                </a:tc>
                <a:extLst>
                  <a:ext uri="{0D108BD9-81ED-4DB2-BD59-A6C34878D82A}">
                    <a16:rowId xmlns:a16="http://schemas.microsoft.com/office/drawing/2014/main" val="1079951559"/>
                  </a:ext>
                </a:extLst>
              </a:tr>
              <a:tr h="188289">
                <a:tc>
                  <a:txBody>
                    <a:bodyPr/>
                    <a:lstStyle/>
                    <a:p>
                      <a:r>
                        <a:rPr lang="en-GB" sz="900" b="1"/>
                        <a:t>Datum- en tijdkolommen</a:t>
                      </a:r>
                      <a:endParaRPr lang="en-GB" sz="900"/>
                    </a:p>
                  </a:txBody>
                  <a:tcPr marL="16334" marR="16334" marT="8167" marB="8167" anchor="ctr">
                    <a:lnL>
                      <a:noFill/>
                    </a:lnL>
                    <a:lnR>
                      <a:noFill/>
                    </a:lnR>
                    <a:lnT>
                      <a:noFill/>
                    </a:lnT>
                    <a:lnB>
                      <a:noFill/>
                    </a:lnB>
                    <a:noFill/>
                  </a:tcPr>
                </a:tc>
                <a:tc>
                  <a:txBody>
                    <a:bodyPr/>
                    <a:lstStyle/>
                    <a:p>
                      <a:r>
                        <a:rPr lang="en-GB" sz="900"/>
                        <a:t>pd.to_datetime(), df['datum'].dt.year</a:t>
                      </a:r>
                    </a:p>
                  </a:txBody>
                  <a:tcPr marL="16334" marR="16334" marT="8167" marB="8167" anchor="ctr">
                    <a:lnL>
                      <a:noFill/>
                    </a:lnL>
                    <a:lnR>
                      <a:noFill/>
                    </a:lnR>
                    <a:lnT>
                      <a:noFill/>
                    </a:lnT>
                    <a:lnB>
                      <a:noFill/>
                    </a:lnB>
                    <a:noFill/>
                  </a:tcPr>
                </a:tc>
                <a:tc>
                  <a:txBody>
                    <a:bodyPr/>
                    <a:lstStyle/>
                    <a:p>
                      <a:r>
                        <a:rPr lang="en-GB" sz="900"/>
                        <a:t>Werk met datum- en tijdwaarden.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3932295128"/>
                  </a:ext>
                </a:extLst>
              </a:tr>
              <a:tr h="188289">
                <a:tc>
                  <a:txBody>
                    <a:bodyPr/>
                    <a:lstStyle/>
                    <a:p>
                      <a:r>
                        <a:rPr lang="en-GB" sz="900" b="1" dirty="0" err="1"/>
                        <a:t>Exporteren</a:t>
                      </a:r>
                      <a:endParaRPr lang="en-GB" sz="900" dirty="0"/>
                    </a:p>
                  </a:txBody>
                  <a:tcPr marL="16334" marR="16334" marT="8167" marB="8167" anchor="ctr">
                    <a:lnL>
                      <a:noFill/>
                    </a:lnL>
                    <a:lnR>
                      <a:noFill/>
                    </a:lnR>
                    <a:lnT>
                      <a:noFill/>
                    </a:lnT>
                    <a:lnB>
                      <a:noFill/>
                    </a:lnB>
                    <a:noFill/>
                  </a:tcPr>
                </a:tc>
                <a:tc>
                  <a:txBody>
                    <a:bodyPr/>
                    <a:lstStyle/>
                    <a:p>
                      <a:r>
                        <a:rPr lang="en-GB" sz="900"/>
                        <a:t>df.to_csv(), df.to_excel(), df.to_json()</a:t>
                      </a:r>
                    </a:p>
                  </a:txBody>
                  <a:tcPr marL="16334" marR="16334" marT="8167" marB="8167" anchor="ctr">
                    <a:lnL>
                      <a:noFill/>
                    </a:lnL>
                    <a:lnR>
                      <a:noFill/>
                    </a:lnR>
                    <a:lnT>
                      <a:noFill/>
                    </a:lnT>
                    <a:lnB>
                      <a:noFill/>
                    </a:lnB>
                    <a:noFill/>
                  </a:tcPr>
                </a:tc>
                <a:tc>
                  <a:txBody>
                    <a:bodyPr/>
                    <a:lstStyle/>
                    <a:p>
                      <a:r>
                        <a:rPr lang="en-GB" sz="900" dirty="0" err="1"/>
                        <a:t>Exporteer</a:t>
                      </a:r>
                      <a:r>
                        <a:rPr lang="en-GB" sz="900" dirty="0"/>
                        <a:t> </a:t>
                      </a:r>
                      <a:r>
                        <a:rPr lang="en-GB" sz="900" dirty="0" err="1"/>
                        <a:t>resultaten</a:t>
                      </a:r>
                      <a:r>
                        <a:rPr lang="en-GB" sz="900" dirty="0"/>
                        <a:t> </a:t>
                      </a:r>
                      <a:r>
                        <a:rPr lang="en-GB" sz="900" dirty="0" err="1"/>
                        <a:t>naar</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3958911787"/>
                  </a:ext>
                </a:extLst>
              </a:tr>
            </a:tbl>
          </a:graphicData>
        </a:graphic>
      </p:graphicFrame>
      <p:sp>
        <p:nvSpPr>
          <p:cNvPr id="8" name="Title 1">
            <a:extLst>
              <a:ext uri="{FF2B5EF4-FFF2-40B4-BE49-F238E27FC236}">
                <a16:creationId xmlns:a16="http://schemas.microsoft.com/office/drawing/2014/main" id="{EBA84BA1-B90C-AC8E-DF20-504986994E28}"/>
              </a:ext>
            </a:extLst>
          </p:cNvPr>
          <p:cNvSpPr>
            <a:spLocks noGrp="1"/>
          </p:cNvSpPr>
          <p:nvPr>
            <p:ph type="title"/>
          </p:nvPr>
        </p:nvSpPr>
        <p:spPr>
          <a:xfrm>
            <a:off x="827584" y="711164"/>
            <a:ext cx="8100000" cy="972000"/>
          </a:xfrm>
        </p:spPr>
        <p:txBody>
          <a:bodyPr/>
          <a:lstStyle/>
          <a:p>
            <a:r>
              <a:rPr lang="en-NL" dirty="0"/>
              <a:t>Pandas methods - samenvattend</a:t>
            </a:r>
          </a:p>
        </p:txBody>
      </p:sp>
    </p:spTree>
    <p:extLst>
      <p:ext uri="{BB962C8B-B14F-4D97-AF65-F5344CB8AC3E}">
        <p14:creationId xmlns:p14="http://schemas.microsoft.com/office/powerpoint/2010/main" val="2543335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953-57AF-0266-362D-1D8B14803D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109D73A-2BCC-10E1-49D8-EBFC39AF91A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44976F0-3C71-1AFE-6CCC-49D866F2C9F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DE1E3CE-6BB4-B19A-25D4-3E98CCD8F5FD}"/>
              </a:ext>
            </a:extLst>
          </p:cNvPr>
          <p:cNvSpPr>
            <a:spLocks noGrp="1"/>
          </p:cNvSpPr>
          <p:nvPr>
            <p:ph type="sldNum" sz="quarter" idx="12"/>
          </p:nvPr>
        </p:nvSpPr>
        <p:spPr/>
        <p:txBody>
          <a:bodyPr/>
          <a:lstStyle/>
          <a:p>
            <a:pPr algn="l"/>
            <a:r>
              <a:rPr lang="nl-NL"/>
              <a:t>| </a:t>
            </a:r>
            <a:fld id="{6C885DEC-5AE5-4403-A92E-278225061E43}" type="slidenum">
              <a:rPr lang="nl-NL" smtClean="0"/>
              <a:pPr algn="l"/>
              <a:t>99</a:t>
            </a:fld>
            <a:endParaRPr lang="nl-NL" dirty="0"/>
          </a:p>
        </p:txBody>
      </p:sp>
      <p:sp>
        <p:nvSpPr>
          <p:cNvPr id="8" name="Title 1">
            <a:extLst>
              <a:ext uri="{FF2B5EF4-FFF2-40B4-BE49-F238E27FC236}">
                <a16:creationId xmlns:a16="http://schemas.microsoft.com/office/drawing/2014/main" id="{C3E1D697-23D9-DD43-E2D6-9AC2D4898F4B}"/>
              </a:ext>
            </a:extLst>
          </p:cNvPr>
          <p:cNvSpPr>
            <a:spLocks noGrp="1"/>
          </p:cNvSpPr>
          <p:nvPr>
            <p:ph type="title"/>
          </p:nvPr>
        </p:nvSpPr>
        <p:spPr>
          <a:xfrm>
            <a:off x="827584" y="711164"/>
            <a:ext cx="8100000" cy="972000"/>
          </a:xfrm>
        </p:spPr>
        <p:txBody>
          <a:bodyPr/>
          <a:lstStyle/>
          <a:p>
            <a:r>
              <a:rPr lang="en-NL" dirty="0"/>
              <a:t>Pandas “methodenketen”</a:t>
            </a:r>
          </a:p>
        </p:txBody>
      </p:sp>
      <p:pic>
        <p:nvPicPr>
          <p:cNvPr id="9" name="Picture 8">
            <a:extLst>
              <a:ext uri="{FF2B5EF4-FFF2-40B4-BE49-F238E27FC236}">
                <a16:creationId xmlns:a16="http://schemas.microsoft.com/office/drawing/2014/main" id="{5FBD03D4-C336-9C72-DD26-CF3943E05A42}"/>
              </a:ext>
            </a:extLst>
          </p:cNvPr>
          <p:cNvPicPr>
            <a:picLocks noChangeAspect="1"/>
          </p:cNvPicPr>
          <p:nvPr/>
        </p:nvPicPr>
        <p:blipFill>
          <a:blip r:embed="rId2"/>
          <a:stretch>
            <a:fillRect/>
          </a:stretch>
        </p:blipFill>
        <p:spPr>
          <a:xfrm>
            <a:off x="216416" y="1730630"/>
            <a:ext cx="3672408" cy="860269"/>
          </a:xfrm>
          <a:prstGeom prst="rect">
            <a:avLst/>
          </a:prstGeom>
        </p:spPr>
      </p:pic>
      <p:sp>
        <p:nvSpPr>
          <p:cNvPr id="10" name="TextBox 9">
            <a:extLst>
              <a:ext uri="{FF2B5EF4-FFF2-40B4-BE49-F238E27FC236}">
                <a16:creationId xmlns:a16="http://schemas.microsoft.com/office/drawing/2014/main" id="{2AC23772-A8CD-08E8-D4A2-22AF3644137A}"/>
              </a:ext>
            </a:extLst>
          </p:cNvPr>
          <p:cNvSpPr txBox="1"/>
          <p:nvPr/>
        </p:nvSpPr>
        <p:spPr>
          <a:xfrm>
            <a:off x="216416" y="1423624"/>
            <a:ext cx="3308598" cy="215444"/>
          </a:xfrm>
          <a:prstGeom prst="rect">
            <a:avLst/>
          </a:prstGeom>
          <a:noFill/>
        </p:spPr>
        <p:txBody>
          <a:bodyPr wrap="none" lIns="0" tIns="0" rIns="0" bIns="0" rtlCol="0">
            <a:spAutoFit/>
          </a:bodyPr>
          <a:lstStyle/>
          <a:p>
            <a:r>
              <a:rPr lang="en-NL" sz="1400" dirty="0"/>
              <a:t>Los per stap op slaan in een nieuwe variabele</a:t>
            </a:r>
          </a:p>
        </p:txBody>
      </p:sp>
      <p:pic>
        <p:nvPicPr>
          <p:cNvPr id="11" name="Picture 10">
            <a:extLst>
              <a:ext uri="{FF2B5EF4-FFF2-40B4-BE49-F238E27FC236}">
                <a16:creationId xmlns:a16="http://schemas.microsoft.com/office/drawing/2014/main" id="{2527AD53-5A4D-6689-DA05-8F96537FE3C3}"/>
              </a:ext>
            </a:extLst>
          </p:cNvPr>
          <p:cNvPicPr>
            <a:picLocks noChangeAspect="1"/>
          </p:cNvPicPr>
          <p:nvPr/>
        </p:nvPicPr>
        <p:blipFill>
          <a:blip r:embed="rId3"/>
          <a:stretch>
            <a:fillRect/>
          </a:stretch>
        </p:blipFill>
        <p:spPr>
          <a:xfrm>
            <a:off x="4644008" y="1568566"/>
            <a:ext cx="3315176" cy="1080878"/>
          </a:xfrm>
          <a:prstGeom prst="rect">
            <a:avLst/>
          </a:prstGeom>
        </p:spPr>
      </p:pic>
      <p:sp>
        <p:nvSpPr>
          <p:cNvPr id="12" name="TextBox 11">
            <a:extLst>
              <a:ext uri="{FF2B5EF4-FFF2-40B4-BE49-F238E27FC236}">
                <a16:creationId xmlns:a16="http://schemas.microsoft.com/office/drawing/2014/main" id="{E6EE4055-DB2E-01A6-4019-CA6240882801}"/>
              </a:ext>
            </a:extLst>
          </p:cNvPr>
          <p:cNvSpPr txBox="1"/>
          <p:nvPr/>
        </p:nvSpPr>
        <p:spPr>
          <a:xfrm>
            <a:off x="4676601" y="1383900"/>
            <a:ext cx="1440779" cy="215444"/>
          </a:xfrm>
          <a:prstGeom prst="rect">
            <a:avLst/>
          </a:prstGeom>
          <a:noFill/>
        </p:spPr>
        <p:txBody>
          <a:bodyPr wrap="none" lIns="0" tIns="0" rIns="0" bIns="0" rtlCol="0">
            <a:spAutoFit/>
          </a:bodyPr>
          <a:lstStyle/>
          <a:p>
            <a:r>
              <a:rPr lang="en-NL" sz="1400" dirty="0"/>
              <a:t>Keten van methods</a:t>
            </a:r>
          </a:p>
        </p:txBody>
      </p:sp>
      <p:graphicFrame>
        <p:nvGraphicFramePr>
          <p:cNvPr id="14" name="Table 13">
            <a:extLst>
              <a:ext uri="{FF2B5EF4-FFF2-40B4-BE49-F238E27FC236}">
                <a16:creationId xmlns:a16="http://schemas.microsoft.com/office/drawing/2014/main" id="{B1FFCE79-4506-653F-3CE6-AB37E8EBEBE4}"/>
              </a:ext>
            </a:extLst>
          </p:cNvPr>
          <p:cNvGraphicFramePr>
            <a:graphicFrameLocks noGrp="1"/>
          </p:cNvGraphicFramePr>
          <p:nvPr>
            <p:extLst>
              <p:ext uri="{D42A27DB-BD31-4B8C-83A1-F6EECF244321}">
                <p14:modId xmlns:p14="http://schemas.microsoft.com/office/powerpoint/2010/main" val="3808268389"/>
              </p:ext>
            </p:extLst>
          </p:nvPr>
        </p:nvGraphicFramePr>
        <p:xfrm>
          <a:off x="1954278" y="2850857"/>
          <a:ext cx="6117527" cy="1793196"/>
        </p:xfrm>
        <a:graphic>
          <a:graphicData uri="http://schemas.openxmlformats.org/drawingml/2006/table">
            <a:tbl>
              <a:tblPr/>
              <a:tblGrid>
                <a:gridCol w="1775433">
                  <a:extLst>
                    <a:ext uri="{9D8B030D-6E8A-4147-A177-3AD203B41FA5}">
                      <a16:colId xmlns:a16="http://schemas.microsoft.com/office/drawing/2014/main" val="1828387877"/>
                    </a:ext>
                  </a:extLst>
                </a:gridCol>
                <a:gridCol w="4342094">
                  <a:extLst>
                    <a:ext uri="{9D8B030D-6E8A-4147-A177-3AD203B41FA5}">
                      <a16:colId xmlns:a16="http://schemas.microsoft.com/office/drawing/2014/main" val="990198643"/>
                    </a:ext>
                  </a:extLst>
                </a:gridCol>
              </a:tblGrid>
              <a:tr h="66151">
                <a:tc>
                  <a:txBody>
                    <a:bodyPr/>
                    <a:lstStyle/>
                    <a:p>
                      <a:r>
                        <a:rPr lang="en-GB" sz="1050" b="1" dirty="0" err="1"/>
                        <a:t>Voordeel</a:t>
                      </a:r>
                      <a:endParaRPr lang="en-GB" sz="1050" b="1" dirty="0"/>
                    </a:p>
                  </a:txBody>
                  <a:tcPr marL="32165" marR="32165" marT="16083" marB="16083" anchor="ctr">
                    <a:lnL>
                      <a:noFill/>
                    </a:lnL>
                    <a:lnR>
                      <a:noFill/>
                    </a:lnR>
                    <a:lnT>
                      <a:noFill/>
                    </a:lnT>
                    <a:lnB>
                      <a:noFill/>
                    </a:lnB>
                    <a:noFill/>
                  </a:tcPr>
                </a:tc>
                <a:tc>
                  <a:txBody>
                    <a:bodyPr/>
                    <a:lstStyle/>
                    <a:p>
                      <a:r>
                        <a:rPr lang="en-GB" sz="1050" b="1" dirty="0" err="1"/>
                        <a:t>Uitleg</a:t>
                      </a:r>
                      <a:endParaRPr lang="en-GB" sz="1050" b="1" dirty="0"/>
                    </a:p>
                  </a:txBody>
                  <a:tcPr marL="32165" marR="32165" marT="16083" marB="16083" anchor="ctr">
                    <a:lnL>
                      <a:noFill/>
                    </a:lnL>
                    <a:lnR>
                      <a:noFill/>
                    </a:lnR>
                    <a:lnT>
                      <a:noFill/>
                    </a:lnT>
                    <a:lnB>
                      <a:noFill/>
                    </a:lnB>
                    <a:noFill/>
                  </a:tcPr>
                </a:tc>
                <a:extLst>
                  <a:ext uri="{0D108BD9-81ED-4DB2-BD59-A6C34878D82A}">
                    <a16:rowId xmlns:a16="http://schemas.microsoft.com/office/drawing/2014/main" val="1422394169"/>
                  </a:ext>
                </a:extLst>
              </a:tr>
              <a:tr h="230133">
                <a:tc>
                  <a:txBody>
                    <a:bodyPr/>
                    <a:lstStyle/>
                    <a:p>
                      <a:r>
                        <a:rPr lang="en-GB" sz="1050"/>
                        <a:t>Duidelijke en leesbare code</a:t>
                      </a:r>
                    </a:p>
                  </a:txBody>
                  <a:tcPr marL="32165" marR="32165" marT="16083" marB="16083" anchor="ctr">
                    <a:lnL>
                      <a:noFill/>
                    </a:lnL>
                    <a:lnR>
                      <a:noFill/>
                    </a:lnR>
                    <a:lnT>
                      <a:noFill/>
                    </a:lnT>
                    <a:lnB>
                      <a:noFill/>
                    </a:lnB>
                    <a:noFill/>
                  </a:tcPr>
                </a:tc>
                <a:tc>
                  <a:txBody>
                    <a:bodyPr/>
                    <a:lstStyle/>
                    <a:p>
                      <a:r>
                        <a:rPr lang="en-GB" sz="1050" dirty="0"/>
                        <a:t>Elke stap </a:t>
                      </a:r>
                      <a:r>
                        <a:rPr lang="en-GB" sz="1050" dirty="0" err="1"/>
                        <a:t>staat</a:t>
                      </a:r>
                      <a:r>
                        <a:rPr lang="en-GB" sz="1050" dirty="0"/>
                        <a:t> op </a:t>
                      </a:r>
                      <a:r>
                        <a:rPr lang="en-GB" sz="1050" dirty="0" err="1"/>
                        <a:t>een</a:t>
                      </a:r>
                      <a:r>
                        <a:rPr lang="en-GB" sz="1050" dirty="0"/>
                        <a:t> </a:t>
                      </a:r>
                      <a:r>
                        <a:rPr lang="en-GB" sz="1050" dirty="0" err="1"/>
                        <a:t>aparte</a:t>
                      </a:r>
                      <a:r>
                        <a:rPr lang="en-GB" sz="1050" dirty="0"/>
                        <a:t> regel, </a:t>
                      </a:r>
                      <a:r>
                        <a:rPr lang="en-GB" sz="1050" dirty="0" err="1"/>
                        <a:t>waardoor</a:t>
                      </a:r>
                      <a:r>
                        <a:rPr lang="en-GB" sz="1050" dirty="0"/>
                        <a:t> de </a:t>
                      </a:r>
                      <a:r>
                        <a:rPr lang="en-GB" sz="1050" dirty="0" err="1"/>
                        <a:t>volgorde</a:t>
                      </a:r>
                      <a:r>
                        <a:rPr lang="en-GB" sz="1050" dirty="0"/>
                        <a:t> </a:t>
                      </a:r>
                      <a:r>
                        <a:rPr lang="en-GB" sz="1050" dirty="0" err="1"/>
                        <a:t>logisch</a:t>
                      </a:r>
                      <a:r>
                        <a:rPr lang="en-GB" sz="1050" dirty="0"/>
                        <a:t> </a:t>
                      </a:r>
                      <a:r>
                        <a:rPr lang="en-GB" sz="1050" dirty="0" err="1"/>
                        <a:t>en</a:t>
                      </a:r>
                      <a:r>
                        <a:rPr lang="en-GB" sz="1050" dirty="0"/>
                        <a:t> </a:t>
                      </a:r>
                      <a:r>
                        <a:rPr lang="en-GB" sz="1050" dirty="0" err="1"/>
                        <a:t>overzichtelijk</a:t>
                      </a:r>
                      <a:r>
                        <a:rPr lang="en-GB" sz="1050" dirty="0"/>
                        <a:t> </a:t>
                      </a:r>
                      <a:r>
                        <a:rPr lang="en-GB" sz="1050" dirty="0" err="1"/>
                        <a:t>blijft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3934419703"/>
                  </a:ext>
                </a:extLst>
              </a:tr>
              <a:tr h="284913">
                <a:tc>
                  <a:txBody>
                    <a:bodyPr/>
                    <a:lstStyle/>
                    <a:p>
                      <a:r>
                        <a:rPr lang="en-GB" sz="1050"/>
                        <a:t>Geen tussenvariabelen nodig</a:t>
                      </a:r>
                    </a:p>
                  </a:txBody>
                  <a:tcPr marL="32165" marR="32165" marT="16083" marB="16083" anchor="ctr">
                    <a:lnL>
                      <a:noFill/>
                    </a:lnL>
                    <a:lnR>
                      <a:noFill/>
                    </a:lnR>
                    <a:lnT>
                      <a:noFill/>
                    </a:lnT>
                    <a:lnB>
                      <a:noFill/>
                    </a:lnB>
                    <a:noFill/>
                  </a:tcPr>
                </a:tc>
                <a:tc>
                  <a:txBody>
                    <a:bodyPr/>
                    <a:lstStyle/>
                    <a:p>
                      <a:r>
                        <a:rPr lang="en-GB" sz="1050" dirty="0"/>
                        <a:t>Je </a:t>
                      </a:r>
                      <a:r>
                        <a:rPr lang="en-GB" sz="1050" dirty="0" err="1"/>
                        <a:t>hoeft</a:t>
                      </a:r>
                      <a:r>
                        <a:rPr lang="en-GB" sz="1050" dirty="0"/>
                        <a:t> </a:t>
                      </a:r>
                      <a:r>
                        <a:rPr lang="en-GB" sz="1050" dirty="0" err="1"/>
                        <a:t>geen</a:t>
                      </a:r>
                      <a:r>
                        <a:rPr lang="en-GB" sz="1050" dirty="0"/>
                        <a:t> stap1, stap2, stap3 </a:t>
                      </a:r>
                      <a:r>
                        <a:rPr lang="en-GB" sz="1050" dirty="0" err="1"/>
                        <a:t>meer</a:t>
                      </a:r>
                      <a:r>
                        <a:rPr lang="en-GB" sz="1050" dirty="0"/>
                        <a:t> </a:t>
                      </a:r>
                      <a:r>
                        <a:rPr lang="en-GB" sz="1050" dirty="0" err="1"/>
                        <a:t>aan</a:t>
                      </a:r>
                      <a:r>
                        <a:rPr lang="en-GB" sz="1050" dirty="0"/>
                        <a:t> </a:t>
                      </a:r>
                      <a:r>
                        <a:rPr lang="en-GB" sz="1050" dirty="0" err="1"/>
                        <a:t>te</a:t>
                      </a:r>
                      <a:r>
                        <a:rPr lang="en-GB" sz="1050" dirty="0"/>
                        <a:t> </a:t>
                      </a:r>
                      <a:r>
                        <a:rPr lang="en-GB" sz="1050" dirty="0" err="1"/>
                        <a:t>maken</a:t>
                      </a:r>
                      <a:r>
                        <a:rPr lang="en-GB" sz="1050" dirty="0"/>
                        <a:t>, wat de code </a:t>
                      </a:r>
                      <a:r>
                        <a:rPr lang="en-GB" sz="1050" dirty="0" err="1"/>
                        <a:t>korter</a:t>
                      </a:r>
                      <a:r>
                        <a:rPr lang="en-GB" sz="1050" dirty="0"/>
                        <a:t> </a:t>
                      </a:r>
                      <a:r>
                        <a:rPr lang="en-GB" sz="1050" dirty="0" err="1"/>
                        <a:t>en</a:t>
                      </a:r>
                      <a:r>
                        <a:rPr lang="en-GB" sz="1050" dirty="0"/>
                        <a:t> </a:t>
                      </a:r>
                      <a:r>
                        <a:rPr lang="en-GB" sz="1050" dirty="0" err="1"/>
                        <a:t>overzichtelijker</a:t>
                      </a:r>
                      <a:r>
                        <a:rPr lang="en-GB" sz="1050" dirty="0"/>
                        <a:t> </a:t>
                      </a:r>
                      <a:r>
                        <a:rPr lang="en-GB" sz="1050" dirty="0" err="1"/>
                        <a:t>maakt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299900890"/>
                  </a:ext>
                </a:extLst>
              </a:tr>
              <a:tr h="230133">
                <a:tc>
                  <a:txBody>
                    <a:bodyPr/>
                    <a:lstStyle/>
                    <a:p>
                      <a:r>
                        <a:rPr lang="en-GB" sz="1050"/>
                        <a:t>Minder kans op fouten</a:t>
                      </a:r>
                    </a:p>
                  </a:txBody>
                  <a:tcPr marL="32165" marR="32165" marT="16083" marB="16083" anchor="ctr">
                    <a:lnL>
                      <a:noFill/>
                    </a:lnL>
                    <a:lnR>
                      <a:noFill/>
                    </a:lnR>
                    <a:lnT>
                      <a:noFill/>
                    </a:lnT>
                    <a:lnB>
                      <a:noFill/>
                    </a:lnB>
                    <a:noFill/>
                  </a:tcPr>
                </a:tc>
                <a:tc>
                  <a:txBody>
                    <a:bodyPr/>
                    <a:lstStyle/>
                    <a:p>
                      <a:r>
                        <a:rPr lang="en-GB" sz="1050" dirty="0" err="1"/>
                        <a:t>Doordat</a:t>
                      </a:r>
                      <a:r>
                        <a:rPr lang="en-GB" sz="1050" dirty="0"/>
                        <a:t> je </a:t>
                      </a:r>
                      <a:r>
                        <a:rPr lang="en-GB" sz="1050" dirty="0" err="1"/>
                        <a:t>geen</a:t>
                      </a:r>
                      <a:r>
                        <a:rPr lang="en-GB" sz="1050" dirty="0"/>
                        <a:t> </a:t>
                      </a:r>
                      <a:r>
                        <a:rPr lang="en-GB" sz="1050" dirty="0" err="1"/>
                        <a:t>aparte</a:t>
                      </a:r>
                      <a:r>
                        <a:rPr lang="en-GB" sz="1050" dirty="0"/>
                        <a:t> </a:t>
                      </a:r>
                      <a:r>
                        <a:rPr lang="en-GB" sz="1050" dirty="0" err="1"/>
                        <a:t>variabelen</a:t>
                      </a:r>
                      <a:r>
                        <a:rPr lang="en-GB" sz="1050" dirty="0"/>
                        <a:t> </a:t>
                      </a:r>
                      <a:r>
                        <a:rPr lang="en-GB" sz="1050" dirty="0" err="1"/>
                        <a:t>gebruikt</a:t>
                      </a:r>
                      <a:r>
                        <a:rPr lang="en-GB" sz="1050" dirty="0"/>
                        <a:t>, </a:t>
                      </a:r>
                      <a:r>
                        <a:rPr lang="en-GB" sz="1050" dirty="0" err="1"/>
                        <a:t>kun</a:t>
                      </a:r>
                      <a:r>
                        <a:rPr lang="en-GB" sz="1050" dirty="0"/>
                        <a:t> je </a:t>
                      </a:r>
                      <a:r>
                        <a:rPr lang="en-GB" sz="1050" dirty="0" err="1"/>
                        <a:t>niets</a:t>
                      </a:r>
                      <a:r>
                        <a:rPr lang="en-GB" sz="1050" dirty="0"/>
                        <a:t> per </a:t>
                      </a:r>
                      <a:r>
                        <a:rPr lang="en-GB" sz="1050" dirty="0" err="1"/>
                        <a:t>ongeluk</a:t>
                      </a:r>
                      <a:r>
                        <a:rPr lang="en-GB" sz="1050" dirty="0"/>
                        <a:t> </a:t>
                      </a:r>
                      <a:r>
                        <a:rPr lang="en-GB" sz="1050" dirty="0" err="1"/>
                        <a:t>overschrijven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156611037"/>
                  </a:ext>
                </a:extLst>
              </a:tr>
              <a:tr h="175352">
                <a:tc>
                  <a:txBody>
                    <a:bodyPr/>
                    <a:lstStyle/>
                    <a:p>
                      <a:r>
                        <a:rPr lang="en-GB" sz="1050"/>
                        <a:t>Minder geheugenverbruik</a:t>
                      </a:r>
                    </a:p>
                  </a:txBody>
                  <a:tcPr marL="32165" marR="32165" marT="16083" marB="16083" anchor="ctr">
                    <a:lnL>
                      <a:noFill/>
                    </a:lnL>
                    <a:lnR>
                      <a:noFill/>
                    </a:lnR>
                    <a:lnT>
                      <a:noFill/>
                    </a:lnT>
                    <a:lnB>
                      <a:noFill/>
                    </a:lnB>
                    <a:noFill/>
                  </a:tcPr>
                </a:tc>
                <a:tc>
                  <a:txBody>
                    <a:bodyPr/>
                    <a:lstStyle/>
                    <a:p>
                      <a:r>
                        <a:rPr lang="en-GB" sz="1050"/>
                        <a:t>Er worden minder tijdelijke kopieën van de DataFrame gemaakt.</a:t>
                      </a:r>
                    </a:p>
                  </a:txBody>
                  <a:tcPr marL="32165" marR="32165" marT="16083" marB="16083" anchor="ctr">
                    <a:lnL>
                      <a:noFill/>
                    </a:lnL>
                    <a:lnR>
                      <a:noFill/>
                    </a:lnR>
                    <a:lnT>
                      <a:noFill/>
                    </a:lnT>
                    <a:lnB>
                      <a:noFill/>
                    </a:lnB>
                    <a:noFill/>
                  </a:tcPr>
                </a:tc>
                <a:extLst>
                  <a:ext uri="{0D108BD9-81ED-4DB2-BD59-A6C34878D82A}">
                    <a16:rowId xmlns:a16="http://schemas.microsoft.com/office/drawing/2014/main" val="2302767611"/>
                  </a:ext>
                </a:extLst>
              </a:tr>
              <a:tr h="230133">
                <a:tc>
                  <a:txBody>
                    <a:bodyPr/>
                    <a:lstStyle/>
                    <a:p>
                      <a:r>
                        <a:rPr lang="en-GB" sz="1050"/>
                        <a:t>Makkelijk te hergebruiken</a:t>
                      </a:r>
                    </a:p>
                  </a:txBody>
                  <a:tcPr marL="32165" marR="32165" marT="16083" marB="16083" anchor="ctr">
                    <a:lnL>
                      <a:noFill/>
                    </a:lnL>
                    <a:lnR>
                      <a:noFill/>
                    </a:lnR>
                    <a:lnT>
                      <a:noFill/>
                    </a:lnT>
                    <a:lnB>
                      <a:noFill/>
                    </a:lnB>
                    <a:noFill/>
                  </a:tcPr>
                </a:tc>
                <a:tc>
                  <a:txBody>
                    <a:bodyPr/>
                    <a:lstStyle/>
                    <a:p>
                      <a:r>
                        <a:rPr lang="en-GB" sz="1050" dirty="0" err="1"/>
                        <a:t>Een</a:t>
                      </a:r>
                      <a:r>
                        <a:rPr lang="en-GB" sz="1050" dirty="0"/>
                        <a:t> </a:t>
                      </a:r>
                      <a:r>
                        <a:rPr lang="en-GB" sz="1050" dirty="0" err="1"/>
                        <a:t>keten</a:t>
                      </a:r>
                      <a:r>
                        <a:rPr lang="en-GB" sz="1050" dirty="0"/>
                        <a:t> is </a:t>
                      </a:r>
                      <a:r>
                        <a:rPr lang="en-GB" sz="1050" dirty="0" err="1"/>
                        <a:t>eenvoudig</a:t>
                      </a:r>
                      <a:r>
                        <a:rPr lang="en-GB" sz="1050" dirty="0"/>
                        <a:t> </a:t>
                      </a:r>
                      <a:r>
                        <a:rPr lang="en-GB" sz="1050" dirty="0" err="1"/>
                        <a:t>te</a:t>
                      </a:r>
                      <a:r>
                        <a:rPr lang="en-GB" sz="1050" dirty="0"/>
                        <a:t> </a:t>
                      </a:r>
                      <a:r>
                        <a:rPr lang="en-GB" sz="1050" dirty="0" err="1"/>
                        <a:t>kopiëren</a:t>
                      </a:r>
                      <a:r>
                        <a:rPr lang="en-GB" sz="1050" dirty="0"/>
                        <a:t> of </a:t>
                      </a:r>
                      <a:r>
                        <a:rPr lang="en-GB" sz="1050" dirty="0" err="1"/>
                        <a:t>aan</a:t>
                      </a:r>
                      <a:r>
                        <a:rPr lang="en-GB" sz="1050" dirty="0"/>
                        <a:t> </a:t>
                      </a:r>
                      <a:r>
                        <a:rPr lang="en-GB" sz="1050" dirty="0" err="1"/>
                        <a:t>te</a:t>
                      </a:r>
                      <a:r>
                        <a:rPr lang="en-GB" sz="1050" dirty="0"/>
                        <a:t> </a:t>
                      </a:r>
                      <a:r>
                        <a:rPr lang="en-GB" sz="1050" dirty="0" err="1"/>
                        <a:t>passen</a:t>
                      </a:r>
                      <a:r>
                        <a:rPr lang="en-GB" sz="1050" dirty="0"/>
                        <a:t> </a:t>
                      </a:r>
                      <a:r>
                        <a:rPr lang="en-GB" sz="1050" dirty="0" err="1"/>
                        <a:t>voor</a:t>
                      </a:r>
                      <a:r>
                        <a:rPr lang="en-GB" sz="1050" dirty="0"/>
                        <a:t> </a:t>
                      </a:r>
                      <a:r>
                        <a:rPr lang="en-GB" sz="1050" dirty="0" err="1"/>
                        <a:t>nieuwe</a:t>
                      </a:r>
                      <a:r>
                        <a:rPr lang="en-GB" sz="1050" dirty="0"/>
                        <a:t> analyses, om </a:t>
                      </a:r>
                      <a:r>
                        <a:rPr lang="en-GB" sz="1050" dirty="0" err="1"/>
                        <a:t>een</a:t>
                      </a:r>
                      <a:r>
                        <a:rPr lang="en-GB" sz="1050" dirty="0"/>
                        <a:t> </a:t>
                      </a:r>
                      <a:r>
                        <a:rPr lang="en-GB" sz="1050" dirty="0" err="1"/>
                        <a:t>functie</a:t>
                      </a:r>
                      <a:r>
                        <a:rPr lang="en-GB" sz="1050" dirty="0"/>
                        <a:t> van </a:t>
                      </a:r>
                      <a:r>
                        <a:rPr lang="en-GB" sz="1050" dirty="0" err="1"/>
                        <a:t>te</a:t>
                      </a:r>
                      <a:r>
                        <a:rPr lang="en-GB" sz="1050" dirty="0"/>
                        <a:t> </a:t>
                      </a:r>
                      <a:r>
                        <a:rPr lang="en-GB" sz="1050" dirty="0" err="1"/>
                        <a:t>maken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4038777569"/>
                  </a:ext>
                </a:extLst>
              </a:tr>
            </a:tbl>
          </a:graphicData>
        </a:graphic>
      </p:graphicFrame>
    </p:spTree>
    <p:extLst>
      <p:ext uri="{BB962C8B-B14F-4D97-AF65-F5344CB8AC3E}">
        <p14:creationId xmlns:p14="http://schemas.microsoft.com/office/powerpoint/2010/main" val="45512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199774</TotalTime>
  <Words>6472</Words>
  <Application>Microsoft Macintosh PowerPoint</Application>
  <PresentationFormat>On-screen Show (16:9)</PresentationFormat>
  <Paragraphs>1280</Paragraphs>
  <Slides>123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123</vt:i4>
      </vt:variant>
    </vt:vector>
  </HeadingPairs>
  <TitlesOfParts>
    <vt:vector size="127"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PowerPoint Presentation</vt:lpstr>
      <vt:lpstr>Recap</vt:lpstr>
      <vt:lpstr>Python sessie 2</vt:lpstr>
      <vt:lpstr>Start</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lpstr>Python training 3</vt:lpstr>
      <vt:lpstr>PowerPoint Presentation</vt:lpstr>
      <vt:lpstr>PowerPoint Presentation</vt:lpstr>
      <vt:lpstr>PowerPoint Presentation</vt:lpstr>
      <vt:lpstr>PowerPoint Presentation</vt:lpstr>
      <vt:lpstr>PowerPoint Presentation</vt:lpstr>
      <vt:lpstr>Pandas Recap</vt:lpstr>
      <vt:lpstr>Pandas methods - samenvattend</vt:lpstr>
      <vt:lpstr>Pandas “methodenketen”</vt:lpstr>
      <vt:lpstr>Wanneer geen pandas “methodenketen”?</vt:lpstr>
      <vt:lpstr>Data samenvoegen</vt:lpstr>
      <vt:lpstr>PowerPoint Presentation</vt:lpstr>
      <vt:lpstr>Data Samenvoegen</vt:lpstr>
      <vt:lpstr>Join</vt:lpstr>
      <vt:lpstr>Mergen</vt:lpstr>
      <vt:lpstr>Concatenate </vt:lpstr>
      <vt:lpstr>Vervolg opgaves</vt:lpstr>
      <vt:lpstr>Geopandas</vt:lpstr>
      <vt:lpstr>Geopandas</vt:lpstr>
      <vt:lpstr>Geopandas installie in je environment</vt:lpstr>
      <vt:lpstr>Belangrijkste geodataframe eigenschappen</vt:lpstr>
      <vt:lpstr>Geometriën in geopandas</vt:lpstr>
      <vt:lpstr>Geometrieën in geopandas</vt:lpstr>
      <vt:lpstr>CRS – Coordinate Reference System</vt:lpstr>
      <vt:lpstr>Geopandas – data inlezen</vt:lpstr>
      <vt:lpstr>Geopandas – data wegschrijven</vt:lpstr>
      <vt:lpstr>Geopandas – ruimtelijke metingen/afgeleiden</vt:lpstr>
      <vt:lpstr>Geopandas – ruimtelijke bewerkingen</vt:lpstr>
      <vt:lpstr>Geopandas – Ruimtelijke bewerkingen</vt:lpstr>
      <vt:lpstr>Geopandas – Ruimtelijke bewerkingen - difference</vt:lpstr>
      <vt:lpstr>Geopandas – Ruimtelijke bewerkingen - Intersection</vt:lpstr>
      <vt:lpstr>Geopandas – Ruimtelijke bewerkingen – Symmetric difference</vt:lpstr>
      <vt:lpstr>Geopandas – Ruimtelijke bewerkingen - Union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389</cp:revision>
  <cp:lastPrinted>2021-02-24T16:17:31Z</cp:lastPrinted>
  <dcterms:created xsi:type="dcterms:W3CDTF">2021-01-13T13:28:18Z</dcterms:created>
  <dcterms:modified xsi:type="dcterms:W3CDTF">2025-10-13T05:57:31Z</dcterms:modified>
</cp:coreProperties>
</file>